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9" r:id="rId4"/>
    <p:sldId id="260" r:id="rId5"/>
    <p:sldId id="281" r:id="rId6"/>
    <p:sldId id="282" r:id="rId7"/>
    <p:sldId id="283" r:id="rId8"/>
    <p:sldId id="284" r:id="rId9"/>
    <p:sldId id="261" r:id="rId10"/>
    <p:sldId id="262" r:id="rId11"/>
    <p:sldId id="263" r:id="rId12"/>
    <p:sldId id="264" r:id="rId13"/>
    <p:sldId id="274" r:id="rId14"/>
    <p:sldId id="267" r:id="rId15"/>
    <p:sldId id="269" r:id="rId16"/>
    <p:sldId id="270" r:id="rId17"/>
    <p:sldId id="272" r:id="rId18"/>
    <p:sldId id="273" r:id="rId19"/>
    <p:sldId id="265" r:id="rId20"/>
    <p:sldId id="271" r:id="rId21"/>
    <p:sldId id="268" r:id="rId22"/>
    <p:sldId id="275" r:id="rId23"/>
    <p:sldId id="276" r:id="rId24"/>
    <p:sldId id="277" r:id="rId25"/>
    <p:sldId id="278" r:id="rId26"/>
    <p:sldId id="279" r:id="rId27"/>
    <p:sldId id="280" r:id="rId28"/>
    <p:sldId id="258" r:id="rId29"/>
  </p:sldIdLst>
  <p:sldSz cx="12192000" cy="6858000"/>
  <p:notesSz cx="6858000" cy="9144000"/>
  <p:embeddedFontLst>
    <p:embeddedFont>
      <p:font typeface="Garamond" panose="02020404030301010803" pitchFamily="18" charset="0"/>
      <p:regular r:id="rId31"/>
      <p:bold r:id="rId32"/>
      <p: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Roboto Condensed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DA2"/>
    <a:srgbClr val="8456AE"/>
    <a:srgbClr val="554DA3"/>
    <a:srgbClr val="8355AC"/>
    <a:srgbClr val="164296"/>
    <a:srgbClr val="0B4DA2"/>
    <a:srgbClr val="134193"/>
    <a:srgbClr val="8555AD"/>
    <a:srgbClr val="8B56AE"/>
    <a:srgbClr val="18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8"/>
    <p:restoredTop sz="94690"/>
  </p:normalViewPr>
  <p:slideViewPr>
    <p:cSldViewPr snapToGrid="0" snapToObjects="1" showGuides="1">
      <p:cViewPr varScale="1">
        <p:scale>
          <a:sx n="70" d="100"/>
          <a:sy n="70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7575"/>
            </a:solidFill>
          </c:spPr>
          <c:dPt>
            <c:idx val="0"/>
            <c:bubble3D val="0"/>
            <c:spPr>
              <a:solidFill>
                <a:srgbClr val="FF757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1F-4E72-A880-DA81A013BBA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1F-4E72-A880-DA81A013BBA5}"/>
              </c:ext>
            </c:extLst>
          </c:dPt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1F-4E72-A880-DA81A013B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96244228306916"/>
          <c:y val="6.1744510937286536E-2"/>
          <c:w val="0.30684475714393483"/>
          <c:h val="0.864162075937969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7575"/>
            </a:solidFill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F1-4852-AB58-BB4093A0BAE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F1-4852-AB58-BB4093A0BAE4}"/>
              </c:ext>
            </c:extLst>
          </c:dPt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F1-4852-AB58-BB4093A0B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366BB-706C-4AF0-B50B-86DB4BEFF3D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CDC71-5D30-4F84-9582-657C4C982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DC71-5D30-4F84-9582-657C4C982E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DC71-5D30-4F84-9582-657C4C982E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1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DC71-5D30-4F84-9582-657C4C982E8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3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DC71-5D30-4F84-9582-657C4C982E8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3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3A8F1-BB37-2249-AF67-9EE3C0D6E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9C161D-1CE1-5D46-900A-00B202E31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57B1-DC45-D742-805A-A1A08BD4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32AB8-1D55-8A44-8CEB-B22E79DF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862EA-DAB3-6043-90E4-2F6B0E2B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571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EE808-942F-5640-B310-EF761D9A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72D7A1-1F63-2C4A-B0FC-690D264BC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CDECD-C6A1-6642-99E6-60049E15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BD121E-CB87-F24D-8F2F-5B9EA50B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476B63-60B5-C440-9411-7DBCBC26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314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547ECD-0C10-3947-9ADE-44AD5331D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345857" cy="5811838"/>
          </a:xfrm>
        </p:spPr>
        <p:txBody>
          <a:bodyPr vert="eaVert"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19DFCE-A6F6-2F47-8F4C-26027A475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5344" y="365125"/>
            <a:ext cx="7367155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D01808-5919-C547-9196-153126E2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C207C8-3653-7A4C-938F-05D8D1E4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5815F-4B21-A048-BDA0-D8931A7D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669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B2484-EE3B-5244-9610-2F591294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78E421-AFE4-664B-8C4C-81AA3DE0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72BEFA-422D-3243-BE5B-F2DCEFD0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CD68D0-5AFD-E941-BA25-92B8296F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586AA-19BE-D049-A083-886FB2EE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375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BF18F-D2FF-7F4F-80AA-72A8F937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709738"/>
            <a:ext cx="10183668" cy="2852737"/>
          </a:xfrm>
        </p:spPr>
        <p:txBody>
          <a:bodyPr anchor="b"/>
          <a:lstStyle>
            <a:lvl1pPr>
              <a:defRPr sz="6000"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CBB5AE-D869-A543-B738-1CB2FE849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0" y="4589463"/>
            <a:ext cx="101836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F0ED58-0697-2848-AB2E-199E1E16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8ABF9C-16A9-6B42-ADF5-C377DCED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8E62E-B559-934A-AAE8-2E5A6FB4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41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AD455-7B8F-9145-BB1F-74C0D0EE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5D08D-E178-5846-9160-AAC04A5B7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178" y="1825625"/>
            <a:ext cx="465682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BE370-5A47-374E-BDA1-431118126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256" y="1825625"/>
            <a:ext cx="50915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8939A3-B741-CB44-A0A5-2FD046A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A2087A-A6C1-BC43-B858-0893836D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DDCF8E-F9FE-9945-8395-E07ECB33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6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80760-D3E2-2F4B-A288-4B18F44C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83" y="365125"/>
            <a:ext cx="8688672" cy="1325563"/>
          </a:xfrm>
        </p:spPr>
        <p:txBody>
          <a:bodyPr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5F53C-B0E5-764E-A157-3450AE47E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206" y="1681163"/>
            <a:ext cx="49477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44B7D2-5E67-F045-96FB-85CC43FC4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8206" y="2505075"/>
            <a:ext cx="4947794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A377DA-C1D9-7A46-8E53-182919F7F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624" y="1681163"/>
            <a:ext cx="50847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08F8BF-FC8D-9D4A-814C-1B3A48172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624" y="2505075"/>
            <a:ext cx="5084764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5667C-FCA2-9B4B-9351-E0DC773A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BE2ECB-22C3-3D40-8102-5700970E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D122509-2C31-8C46-A230-211901F8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732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1E9E2-441F-3943-B2B7-DEC0F469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9C0DBF-4F98-4F42-A155-851F7716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3F3F51-971E-7941-881E-85AAFF90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9796AD-2D60-EE4B-944F-563F9A36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73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1C84CE-8F1D-694F-A22A-E56ADAE3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2B1821-6207-3A48-9669-29D9FBCD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5F2DDA-4420-B943-A9A7-692A3A91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98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E5428-210E-4449-8038-EB5EDF0D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6" y="457200"/>
            <a:ext cx="3594389" cy="1600200"/>
          </a:xfrm>
        </p:spPr>
        <p:txBody>
          <a:bodyPr anchor="b"/>
          <a:lstStyle>
            <a:lvl1pPr>
              <a:defRPr sz="3200"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2BFE2C-C3D1-6746-8150-BE3D7ECA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DD62D3-7B2B-4044-966B-CDB0EA7C0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636" y="2057400"/>
            <a:ext cx="35943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7A61F1-9758-EA45-B36A-E8B23B73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35C6B8-0D9A-384F-A764-50D8E4D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BD14B-0A6E-1342-A006-42298B18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19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B20E8-BC95-EB45-88E0-BA8A83AC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6" y="457200"/>
            <a:ext cx="3594389" cy="1600200"/>
          </a:xfrm>
        </p:spPr>
        <p:txBody>
          <a:bodyPr anchor="b"/>
          <a:lstStyle>
            <a:lvl1pPr>
              <a:defRPr sz="3200" b="1">
                <a:solidFill>
                  <a:srgbClr val="184DA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0D8ACC-F775-3F40-9BAD-CD053A484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12601D-977A-104F-BDED-FC8C9980B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636" y="2057400"/>
            <a:ext cx="35943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A12027-D746-094F-B70C-8954C967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71CE4E-E8A6-9044-A28A-B68DB93E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492E3E-A7A1-264E-A18D-63445936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8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104250-3B26-304A-A97F-5A64757D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78" y="365125"/>
            <a:ext cx="8743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59EE6-1D45-7446-A1C7-D8A77EC9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072" y="1825625"/>
            <a:ext cx="10217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73885-E82B-DA4F-BBCE-06EBB7A1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E678-F74A-9E4E-A5BA-91BE7CCF6392}" type="datetimeFigureOut">
              <a:rPr lang="x-none" smtClean="0"/>
              <a:t>06.03.2023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CD0E0-D064-584F-85BE-44FBFB85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1425C-971E-D64D-95ED-40274DBEB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D257-AD33-7F41-B664-A102FB42FF89}" type="slidenum">
              <a:rPr lang="x-none" smtClean="0"/>
              <a:t>‹#›</a:t>
            </a:fld>
            <a:endParaRPr lang="x-none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7427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79" y="222658"/>
            <a:ext cx="1849375" cy="14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355A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935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38" y="0"/>
            <a:ext cx="3890062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35A3F2-30AE-2B48-B06B-203F74AAC7E8}"/>
              </a:ext>
            </a:extLst>
          </p:cNvPr>
          <p:cNvSpPr txBox="1"/>
          <p:nvPr userDrawn="1"/>
        </p:nvSpPr>
        <p:spPr>
          <a:xfrm>
            <a:off x="3264016" y="5251897"/>
            <a:ext cx="205784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1100" dirty="0">
                <a:solidFill>
                  <a:srgbClr val="0B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финансируется</a:t>
            </a:r>
          </a:p>
          <a:p>
            <a:pPr algn="ctr">
              <a:lnSpc>
                <a:spcPts val="1440"/>
              </a:lnSpc>
            </a:pPr>
            <a:r>
              <a:rPr lang="ru-RU" sz="1100" dirty="0">
                <a:solidFill>
                  <a:srgbClr val="0B4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Европейским Союзом</a:t>
            </a:r>
            <a:endParaRPr lang="x-none" sz="1100" dirty="0">
              <a:solidFill>
                <a:srgbClr val="0B4D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93C0BD-2EDA-CB41-B93B-45A603CB1003}"/>
              </a:ext>
            </a:extLst>
          </p:cNvPr>
          <p:cNvSpPr txBox="1"/>
          <p:nvPr userDrawn="1"/>
        </p:nvSpPr>
        <p:spPr>
          <a:xfrm>
            <a:off x="2861957" y="5905333"/>
            <a:ext cx="7196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kern="1200" dirty="0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Данная публикация опубликована при финансовой поддержке Европейского Союза.</a:t>
            </a:r>
          </a:p>
          <a:p>
            <a:pPr algn="ctr"/>
            <a:r>
              <a:rPr lang="ru-RU" sz="1100" kern="1200" dirty="0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За его содержание несет исключительную ответственность ОО «Агентство социальных технологий»</a:t>
            </a:r>
          </a:p>
          <a:p>
            <a:pPr algn="ctr"/>
            <a:r>
              <a:rPr lang="ru-RU" sz="1100" kern="1200" dirty="0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и ОО «Центр социологических, политологических и </a:t>
            </a:r>
            <a:r>
              <a:rPr lang="ru-RU" sz="1100" kern="1200" dirty="0" err="1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социо</a:t>
            </a:r>
            <a:r>
              <a:rPr lang="ru-RU" sz="1100" kern="1200" dirty="0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-психологических исследований».</a:t>
            </a:r>
          </a:p>
          <a:p>
            <a:pPr algn="ctr"/>
            <a:r>
              <a:rPr lang="ru-RU" sz="1100" kern="1200" dirty="0">
                <a:solidFill>
                  <a:srgbClr val="184DA2"/>
                </a:solidFill>
                <a:effectLst/>
                <a:latin typeface="Arial"/>
                <a:ea typeface="+mn-ea"/>
                <a:cs typeface="Arial"/>
              </a:rPr>
              <a:t>Публикация не обязательно отражает точку зрения Европейского Союза.</a:t>
            </a:r>
            <a:endParaRPr lang="x-none" sz="1100" b="0" i="0" dirty="0">
              <a:solidFill>
                <a:srgbClr val="184DA2"/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AC5153-18A0-3941-999B-E3A56A79A980}"/>
              </a:ext>
            </a:extLst>
          </p:cNvPr>
          <p:cNvSpPr txBox="1"/>
          <p:nvPr userDrawn="1"/>
        </p:nvSpPr>
        <p:spPr>
          <a:xfrm>
            <a:off x="7651864" y="2812292"/>
            <a:ext cx="20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none" dirty="0">
                <a:solidFill>
                  <a:srgbClr val="184D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www.sta.kg</a:t>
            </a:r>
            <a:endParaRPr lang="x-none" sz="2400" b="1" u="none" dirty="0">
              <a:solidFill>
                <a:srgbClr val="184D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12" y="4341014"/>
            <a:ext cx="1165848" cy="77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5" y="4356921"/>
            <a:ext cx="1781299" cy="746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32" y="4156364"/>
            <a:ext cx="1155835" cy="1147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50" y="1603169"/>
            <a:ext cx="1168998" cy="1146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41" y="494787"/>
            <a:ext cx="4276790" cy="33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ro-datkayim.k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B6361-E6D8-5B4D-A3FF-1632480E1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Кыргыз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Республикасындагы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ЖМКнын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ишинин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гендердик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аспектилери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боюнча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базалык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изилд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(W1)"/>
              </a:rPr>
              <a:t>өө</a:t>
            </a:r>
            <a:endParaRPr lang="x-none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CA4262-F79B-7C0F-A0E9-4ADC3FFC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090185"/>
            <a:ext cx="11061274" cy="26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9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082842" y="2222547"/>
            <a:ext cx="2302188" cy="1210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481211" y="2222547"/>
            <a:ext cx="3587446" cy="123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629452" y="215425"/>
            <a:ext cx="95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 smtClean="0">
                <a:solidFill>
                  <a:srgbClr val="4472C4">
                    <a:lumMod val="50000"/>
                  </a:srgbClr>
                </a:solidFill>
              </a:rPr>
              <a:t>жыйынтыктары:</a:t>
            </a:r>
            <a:r>
              <a:rPr lang="ru-RU" sz="3600" b="1" dirty="0" err="1" smtClean="0">
                <a:solidFill>
                  <a:srgbClr val="ED7D31">
                    <a:lumMod val="75000"/>
                  </a:srgbClr>
                </a:solidFill>
              </a:rPr>
              <a:t>ЖМК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ED7D31">
                    <a:lumMod val="75000"/>
                  </a:srgbClr>
                </a:solidFill>
              </a:rPr>
              <a:t>редакторлору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220" y="1614536"/>
            <a:ext cx="979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Кыргызстандын</a:t>
            </a:r>
            <a:r>
              <a:rPr lang="ru-RU" b="1" dirty="0" smtClean="0"/>
              <a:t> </a:t>
            </a:r>
            <a:r>
              <a:rPr lang="ru-RU" b="1" dirty="0" err="1"/>
              <a:t>журналисттери</a:t>
            </a:r>
            <a:r>
              <a:rPr lang="ru-RU" b="1" dirty="0"/>
              <a:t> </a:t>
            </a:r>
            <a:r>
              <a:rPr lang="ru-RU" b="1" dirty="0" err="1"/>
              <a:t>гендердик</a:t>
            </a:r>
            <a:r>
              <a:rPr lang="ru-RU" b="1" dirty="0"/>
              <a:t> </a:t>
            </a:r>
            <a:r>
              <a:rPr lang="ru-RU" b="1" dirty="0" err="1"/>
              <a:t>маселелерди</a:t>
            </a:r>
            <a:r>
              <a:rPr lang="ru-RU" b="1" dirty="0"/>
              <a:t> </a:t>
            </a:r>
            <a:r>
              <a:rPr lang="ru-RU" b="1" dirty="0" err="1"/>
              <a:t>чагылдырууда</a:t>
            </a:r>
            <a:r>
              <a:rPr lang="ru-RU" b="1" dirty="0"/>
              <a:t> </a:t>
            </a:r>
            <a:r>
              <a:rPr lang="ru-RU" b="1" dirty="0" err="1"/>
              <a:t>кетирген</a:t>
            </a:r>
            <a:r>
              <a:rPr lang="ru-RU" b="1" dirty="0"/>
              <a:t> </a:t>
            </a:r>
            <a:r>
              <a:rPr lang="ru-RU" b="1" dirty="0" err="1"/>
              <a:t>каталары</a:t>
            </a:r>
            <a:r>
              <a:rPr lang="ru-RU" b="1" dirty="0"/>
              <a:t>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27219" y="2278624"/>
            <a:ext cx="2061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стереотиптерди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жайылтуу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1211" y="2361047"/>
            <a:ext cx="3557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Victim-blaming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жана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софт-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зомбулук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учурларын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чагылдырууда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кылмышкерлерди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</a:rPr>
              <a:t>актоо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348537" y="2186607"/>
            <a:ext cx="2759643" cy="1370056"/>
            <a:chOff x="6813299" y="2247397"/>
            <a:chExt cx="3051649" cy="1370056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846516" y="2247397"/>
              <a:ext cx="2805716" cy="12106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13299" y="2417124"/>
              <a:ext cx="30516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Зордук-зомбулуктан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жабыркагандардын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жеке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маалыматтарын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ачыкка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чыгаруу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30979" y="2222547"/>
            <a:ext cx="1955236" cy="1210614"/>
            <a:chOff x="9879330" y="2231254"/>
            <a:chExt cx="1885950" cy="121061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9879330" y="2231254"/>
              <a:ext cx="1885950" cy="12106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252216" y="2555623"/>
              <a:ext cx="1101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Эйджизм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84555" y="3472359"/>
            <a:ext cx="6351810" cy="2477680"/>
            <a:chOff x="1684555" y="3472359"/>
            <a:chExt cx="6351810" cy="247768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684555" y="3472359"/>
              <a:ext cx="6351810" cy="2477680"/>
              <a:chOff x="1684555" y="3472359"/>
              <a:chExt cx="6351810" cy="2477680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995864" y="4246192"/>
                <a:ext cx="4834492" cy="170384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право 66"/>
              <p:cNvSpPr/>
              <p:nvPr/>
            </p:nvSpPr>
            <p:spPr>
              <a:xfrm rot="2943684">
                <a:off x="1645866" y="3511048"/>
                <a:ext cx="489397" cy="41202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трелка вправо 67"/>
              <p:cNvSpPr/>
              <p:nvPr/>
            </p:nvSpPr>
            <p:spPr>
              <a:xfrm rot="5400000">
                <a:off x="4901109" y="3544960"/>
                <a:ext cx="489397" cy="41202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Стрелка вправо 68"/>
              <p:cNvSpPr/>
              <p:nvPr/>
            </p:nvSpPr>
            <p:spPr>
              <a:xfrm rot="6980748">
                <a:off x="7585656" y="3520178"/>
                <a:ext cx="489397" cy="41202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3451539" y="4876467"/>
              <a:ext cx="4069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Коомдо</a:t>
              </a:r>
              <a:r>
                <a:rPr lang="ru-RU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стереотиптерди</a:t>
              </a:r>
              <a:r>
                <a:rPr lang="ru-RU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жайылтуу</a:t>
              </a:r>
              <a:r>
                <a:rPr lang="ru-RU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жана</a:t>
              </a:r>
              <a:r>
                <a:rPr lang="ru-RU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тамырлоо</a:t>
              </a:r>
              <a:r>
                <a:rPr lang="ru-RU" dirty="0">
                  <a:solidFill>
                    <a:srgbClr val="0D0D0D"/>
                  </a:solidFill>
                  <a:latin typeface="Calibri" panose="020F0502020204030204" pitchFamily="34" charset="0"/>
                </a:rPr>
                <a:t>.</a:t>
              </a:r>
              <a:endParaRPr lang="ru-RU" dirty="0"/>
            </a:p>
          </p:txBody>
        </p: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059606" y="6567036"/>
            <a:ext cx="61990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999738" y="150565"/>
            <a:ext cx="939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жыйынтыктары: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ЖМК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редакторлору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086901" y="6567036"/>
            <a:ext cx="6171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фокус-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0287" y="1006016"/>
            <a:ext cx="817901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D0D0D"/>
                </a:solidFill>
                <a:latin typeface="Calibri" panose="020F0502020204030204" pitchFamily="34" charset="0"/>
              </a:rPr>
              <a:t>ФГнын</a:t>
            </a:r>
            <a:r>
              <a:rPr lang="ru-RU" dirty="0" smtClean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бардык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катышуучулары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Кыргызстандагы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журналисттер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бардык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топтордун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өкүлчүлүгүн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камсыз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кылуу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жана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ЖМКда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басмырлоо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учурларын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болтурбоо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үчүн </a:t>
            </a:r>
            <a:r>
              <a:rPr lang="ru-RU" dirty="0" smtClean="0">
                <a:solidFill>
                  <a:srgbClr val="0D0D0D"/>
                </a:solidFill>
                <a:latin typeface="Calibri" panose="020F0502020204030204" pitchFamily="34" charset="0"/>
              </a:rPr>
              <a:t>ГСЖ </a:t>
            </a:r>
            <a:r>
              <a:rPr lang="ru-RU" dirty="0" err="1" smtClean="0">
                <a:solidFill>
                  <a:srgbClr val="0D0D0D"/>
                </a:solidFill>
                <a:latin typeface="Calibri" panose="020F0502020204030204" pitchFamily="34" charset="0"/>
              </a:rPr>
              <a:t>стандарттарын</a:t>
            </a:r>
            <a:r>
              <a:rPr lang="ru-RU" dirty="0" smtClean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сакташы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керек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деп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Calibri" panose="020F0502020204030204" pitchFamily="34" charset="0"/>
              </a:rPr>
              <a:t>эсептешет</a:t>
            </a:r>
            <a:r>
              <a:rPr lang="ru-RU" dirty="0">
                <a:solidFill>
                  <a:srgbClr val="0D0D0D"/>
                </a:solidFill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068437" y="1168616"/>
            <a:ext cx="489397" cy="41202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0337" y="2063745"/>
            <a:ext cx="2355041" cy="85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ГСЖ </a:t>
            </a:r>
            <a:r>
              <a:rPr lang="ru-RU" sz="1600" dirty="0" err="1"/>
              <a:t>стандарттары</a:t>
            </a:r>
            <a:r>
              <a:rPr lang="ru-RU" sz="1600" dirty="0"/>
              <a:t> документ </a:t>
            </a:r>
            <a:r>
              <a:rPr lang="ru-RU" sz="1600" dirty="0" err="1"/>
              <a:t>түрүндө</a:t>
            </a:r>
            <a:r>
              <a:rPr lang="ru-RU" sz="1600" dirty="0"/>
              <a:t> </a:t>
            </a:r>
            <a:r>
              <a:rPr lang="ru-RU" sz="1600" dirty="0" err="1"/>
              <a:t>бекитилген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7422" y="2085437"/>
            <a:ext cx="4425109" cy="85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ГСЖ </a:t>
            </a:r>
            <a:r>
              <a:rPr lang="ru-RU" sz="1600" dirty="0" err="1"/>
              <a:t>стандарттары</a:t>
            </a:r>
            <a:r>
              <a:rPr lang="ru-RU" sz="1600" dirty="0"/>
              <a:t> документ </a:t>
            </a:r>
            <a:r>
              <a:rPr lang="ru-RU" sz="1600" dirty="0" err="1"/>
              <a:t>менен</a:t>
            </a:r>
            <a:r>
              <a:rPr lang="ru-RU" sz="1600" dirty="0"/>
              <a:t> </a:t>
            </a:r>
            <a:r>
              <a:rPr lang="ru-RU" sz="1600" dirty="0" err="1"/>
              <a:t>бекитилген</a:t>
            </a:r>
            <a:r>
              <a:rPr lang="ru-RU" sz="1600" dirty="0"/>
              <a:t> </a:t>
            </a:r>
            <a:r>
              <a:rPr lang="ru-RU" sz="1600" dirty="0" err="1"/>
              <a:t>эмес</a:t>
            </a:r>
            <a:r>
              <a:rPr lang="ru-RU" sz="1600" dirty="0"/>
              <a:t>, </a:t>
            </a:r>
            <a:r>
              <a:rPr lang="ru-RU" sz="1600" dirty="0" err="1"/>
              <a:t>кызматкерлер</a:t>
            </a:r>
            <a:r>
              <a:rPr lang="ru-RU" sz="1600" dirty="0"/>
              <a:t> </a:t>
            </a:r>
            <a:r>
              <a:rPr lang="ru-RU" sz="1600" dirty="0" err="1"/>
              <a:t>оозеки</a:t>
            </a:r>
            <a:r>
              <a:rPr lang="ru-RU" sz="1600" dirty="0"/>
              <a:t> </a:t>
            </a:r>
            <a:r>
              <a:rPr lang="ru-RU" sz="1600" dirty="0" err="1"/>
              <a:t>эрежелерди</a:t>
            </a:r>
            <a:r>
              <a:rPr lang="ru-RU" sz="1600" dirty="0"/>
              <a:t>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келишимдерди</a:t>
            </a:r>
            <a:r>
              <a:rPr lang="ru-RU" sz="1600" dirty="0"/>
              <a:t> </a:t>
            </a:r>
            <a:r>
              <a:rPr lang="ru-RU" sz="1600" dirty="0" err="1"/>
              <a:t>карманышат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46623" y="2085437"/>
            <a:ext cx="2826277" cy="85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ГСЖ </a:t>
            </a:r>
            <a:r>
              <a:rPr lang="ru-RU" sz="1600" dirty="0" err="1"/>
              <a:t>стандарттары</a:t>
            </a:r>
            <a:r>
              <a:rPr lang="ru-RU" sz="1600" dirty="0"/>
              <a:t> </a:t>
            </a:r>
            <a:r>
              <a:rPr lang="ru-RU" sz="1600" dirty="0" err="1"/>
              <a:t>колдонулбайт</a:t>
            </a:r>
            <a:endParaRPr lang="ru-RU" sz="1600" dirty="0"/>
          </a:p>
        </p:txBody>
      </p:sp>
      <p:pic>
        <p:nvPicPr>
          <p:cNvPr id="29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8860" y="3367759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8847" y="3770953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847" y="3796690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2101" y="3805052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096" y="3410238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9682" y="3770953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152" y="2976873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927" y="3023017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4972" y="3889674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5766" y="2982409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7400" y="2959199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319" y="2970410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5302" y="2951648"/>
            <a:ext cx="1021013" cy="9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Диаграмма 48"/>
          <p:cNvGraphicFramePr/>
          <p:nvPr/>
        </p:nvGraphicFramePr>
        <p:xfrm>
          <a:off x="2869016" y="4756331"/>
          <a:ext cx="5792711" cy="205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Прямоугольная выноска 50"/>
          <p:cNvSpPr/>
          <p:nvPr/>
        </p:nvSpPr>
        <p:spPr>
          <a:xfrm>
            <a:off x="814695" y="5068801"/>
            <a:ext cx="3807501" cy="1327557"/>
          </a:xfrm>
          <a:prstGeom prst="wedgeRectCallout">
            <a:avLst>
              <a:gd name="adj1" fmla="val 71390"/>
              <a:gd name="adj2" fmla="val 491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ГСЖ </a:t>
            </a:r>
            <a:r>
              <a:rPr lang="ru-RU" dirty="0" err="1" smtClean="0">
                <a:solidFill>
                  <a:schemeClr val="tx1"/>
                </a:solidFill>
              </a:rPr>
              <a:t>стандарттары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документ </a:t>
            </a:r>
            <a:r>
              <a:rPr lang="ru-RU" dirty="0" err="1">
                <a:solidFill>
                  <a:schemeClr val="tx1"/>
                </a:solidFill>
              </a:rPr>
              <a:t>менен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бекемделиши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керек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стандарттарды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сактоо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материалдардын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жакшы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сапатын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камсыз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кылат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7012000" y="5043576"/>
            <a:ext cx="4621967" cy="1327557"/>
          </a:xfrm>
          <a:prstGeom prst="wedgeRectCallout">
            <a:avLst>
              <a:gd name="adj1" fmla="val -64487"/>
              <a:gd name="adj2" fmla="val 6042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ГСЖ </a:t>
            </a:r>
            <a:r>
              <a:rPr lang="ru-RU" dirty="0" err="1">
                <a:solidFill>
                  <a:schemeClr val="tx1"/>
                </a:solidFill>
              </a:rPr>
              <a:t>стандарттарын</a:t>
            </a:r>
            <a:r>
              <a:rPr lang="ru-RU" dirty="0">
                <a:solidFill>
                  <a:schemeClr val="tx1"/>
                </a:solidFill>
              </a:rPr>
              <a:t> документ </a:t>
            </a:r>
            <a:r>
              <a:rPr lang="ru-RU" dirty="0" err="1">
                <a:solidFill>
                  <a:schemeClr val="tx1"/>
                </a:solidFill>
              </a:rPr>
              <a:t>түрүндө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бекитүүнүн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кажети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жок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/>
                </a:solidFill>
              </a:rPr>
              <a:t>Редакциялык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саясатка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таасири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жок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/>
                </a:solidFill>
              </a:rPr>
              <a:t>Журналисттик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иштин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бюрократизациясы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621617673"/>
              </p:ext>
            </p:extLst>
          </p:nvPr>
        </p:nvGraphicFramePr>
        <p:xfrm>
          <a:off x="2849961" y="4771783"/>
          <a:ext cx="5792711" cy="205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4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Graphic spid="5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272955" y="152742"/>
            <a:ext cx="1019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жыйынтыктары: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ЖМК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редакторлору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114197" y="6567036"/>
            <a:ext cx="6144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4716" y="1404258"/>
            <a:ext cx="4632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ГСЖ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стандарттары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жөнүндө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маалымат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булактары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75259" y="1707775"/>
            <a:ext cx="3370546" cy="3370546"/>
            <a:chOff x="374736" y="1774085"/>
            <a:chExt cx="3370546" cy="337054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1367360" y="2882967"/>
              <a:ext cx="14633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Долбоордун сайты </a:t>
              </a:r>
              <a:r>
                <a:rPr lang="en-US" sz="1400" dirty="0"/>
                <a:t>HERo/</a:t>
              </a:r>
              <a:r>
                <a:rPr lang="ru-RU" sz="1400" dirty="0" err="1"/>
                <a:t>ДаткАйым</a:t>
              </a:r>
              <a:r>
                <a:rPr lang="ru-RU" sz="1400" dirty="0"/>
                <a:t>: </a:t>
              </a:r>
              <a:r>
                <a:rPr lang="en" sz="1400" dirty="0">
                  <a:hlinkClick r:id="rId3"/>
                </a:rPr>
                <a:t>https://hero-datkayim.kg/</a:t>
              </a:r>
              <a:r>
                <a:rPr lang="ru-RU" sz="1400" dirty="0"/>
                <a:t> 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502958" y="3229565"/>
            <a:ext cx="3052973" cy="3596806"/>
            <a:chOff x="374736" y="1774085"/>
            <a:chExt cx="3370546" cy="337054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367360" y="2882967"/>
              <a:ext cx="1385296" cy="1297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 smtClean="0"/>
                <a:t>Гендердик</a:t>
              </a:r>
              <a:r>
                <a:rPr lang="ru-RU" sz="1400" dirty="0" smtClean="0"/>
                <a:t> </a:t>
              </a:r>
              <a:r>
                <a:rPr lang="ru-RU" sz="1400" dirty="0" err="1"/>
                <a:t>эксперттердин</a:t>
              </a:r>
              <a:r>
                <a:rPr lang="ru-RU" sz="1400" dirty="0"/>
                <a:t> </a:t>
              </a:r>
              <a:r>
                <a:rPr lang="ru-RU" sz="1400" dirty="0" err="1"/>
                <a:t>маалымат</a:t>
              </a:r>
              <a:r>
                <a:rPr lang="ru-RU" sz="1400" dirty="0"/>
                <a:t> </a:t>
              </a:r>
              <a:r>
                <a:rPr lang="ru-RU" sz="1400" dirty="0" err="1" smtClean="0"/>
                <a:t>базасы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HERo/</a:t>
              </a:r>
              <a:r>
                <a:rPr lang="ru-RU" sz="1400" dirty="0" err="1"/>
                <a:t>ДаткАйым</a:t>
              </a:r>
              <a:r>
                <a:rPr lang="ru-RU" sz="1400" dirty="0"/>
                <a:t> 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515109" y="717107"/>
            <a:ext cx="2337454" cy="2636700"/>
            <a:chOff x="316043" y="1898237"/>
            <a:chExt cx="3538390" cy="353839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43" y="1898237"/>
              <a:ext cx="3538390" cy="3538390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1367360" y="2882967"/>
              <a:ext cx="1442503" cy="1569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ЕБ </a:t>
              </a:r>
              <a:r>
                <a:rPr lang="ru-RU" sz="1400" dirty="0" err="1" smtClean="0"/>
                <a:t>жана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БУУнун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демилгеси«Луч</a:t>
              </a:r>
              <a:r>
                <a:rPr lang="ru-RU" sz="1400" dirty="0" smtClean="0"/>
                <a:t> </a:t>
              </a:r>
              <a:r>
                <a:rPr lang="ru-RU" sz="1400" dirty="0"/>
                <a:t>света»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154845" y="797920"/>
            <a:ext cx="2092505" cy="2554326"/>
            <a:chOff x="374736" y="1774085"/>
            <a:chExt cx="3370546" cy="3370546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1367360" y="2882967"/>
              <a:ext cx="1435636" cy="638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Сайт   </a:t>
              </a:r>
            </a:p>
            <a:p>
              <a:pPr algn="ctr"/>
              <a:r>
                <a:rPr lang="en-US" sz="1400" dirty="0"/>
                <a:t>Journalist.kg</a:t>
              </a:r>
              <a:endParaRPr lang="ru-RU" sz="1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80494" y="1804078"/>
            <a:ext cx="1967528" cy="2345765"/>
            <a:chOff x="374736" y="1774085"/>
            <a:chExt cx="3370546" cy="337054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1367360" y="2882966"/>
              <a:ext cx="1435635" cy="75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 smtClean="0"/>
                <a:t>Соцтармактар</a:t>
              </a:r>
              <a:endParaRPr lang="ru-RU" sz="14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638167" y="1773589"/>
            <a:ext cx="3227918" cy="4016365"/>
            <a:chOff x="-344978" y="1689997"/>
            <a:chExt cx="4995360" cy="499536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4978" y="1689997"/>
              <a:ext cx="4995360" cy="4995360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1367361" y="2882966"/>
              <a:ext cx="1623543" cy="269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 smtClean="0"/>
                <a:t>"</a:t>
              </a:r>
              <a:r>
                <a:rPr lang="ru-RU" sz="900" dirty="0" err="1" smtClean="0"/>
                <a:t>Окуяларды</a:t>
              </a:r>
              <a:r>
                <a:rPr lang="ru-RU" sz="900" dirty="0" smtClean="0"/>
                <a:t> </a:t>
              </a:r>
              <a:r>
                <a:rPr lang="ru-RU" sz="900" dirty="0" err="1"/>
                <a:t>гендердик</a:t>
              </a:r>
              <a:r>
                <a:rPr lang="ru-RU" sz="900" dirty="0"/>
                <a:t> </a:t>
              </a:r>
              <a:r>
                <a:rPr lang="ru-RU" sz="900" dirty="0" err="1"/>
                <a:t>жактан</a:t>
              </a:r>
              <a:r>
                <a:rPr lang="ru-RU" sz="900" dirty="0"/>
                <a:t> </a:t>
              </a:r>
              <a:r>
                <a:rPr lang="ru-RU" sz="900" dirty="0" err="1"/>
                <a:t>сезимтал</a:t>
              </a:r>
              <a:r>
                <a:rPr lang="ru-RU" sz="900" dirty="0"/>
                <a:t> </a:t>
              </a:r>
              <a:r>
                <a:rPr lang="ru-RU" sz="900" dirty="0" err="1"/>
                <a:t>чагылдыруу</a:t>
              </a:r>
              <a:r>
                <a:rPr lang="ru-RU" sz="900" dirty="0"/>
                <a:t> </a:t>
              </a:r>
              <a:r>
                <a:rPr lang="ru-RU" sz="900" dirty="0" err="1"/>
                <a:t>жана</a:t>
              </a:r>
              <a:r>
                <a:rPr lang="ru-RU" sz="900" dirty="0"/>
                <a:t> медиа </a:t>
              </a:r>
              <a:r>
                <a:rPr lang="ru-RU" sz="900" dirty="0" err="1"/>
                <a:t>сабаттуулук</a:t>
              </a:r>
              <a:r>
                <a:rPr lang="ru-RU" sz="900" dirty="0"/>
                <a:t> </a:t>
              </a:r>
              <a:r>
                <a:rPr lang="ru-RU" sz="900" dirty="0" err="1"/>
                <a:t>аркылуу</a:t>
              </a:r>
              <a:r>
                <a:rPr lang="ru-RU" sz="900" dirty="0"/>
                <a:t> </a:t>
              </a:r>
              <a:r>
                <a:rPr lang="ru-RU" sz="900" dirty="0" err="1"/>
                <a:t>экстремизмди</a:t>
              </a:r>
              <a:r>
                <a:rPr lang="ru-RU" sz="900" dirty="0"/>
                <a:t> </a:t>
              </a:r>
              <a:r>
                <a:rPr lang="ru-RU" sz="900" dirty="0" err="1"/>
                <a:t>пропагандалоого</a:t>
              </a:r>
              <a:r>
                <a:rPr lang="ru-RU" sz="900" dirty="0"/>
                <a:t> </a:t>
              </a:r>
              <a:r>
                <a:rPr lang="ru-RU" sz="900" dirty="0" err="1"/>
                <a:t>каршы</a:t>
              </a:r>
              <a:r>
                <a:rPr lang="ru-RU" sz="900" dirty="0"/>
                <a:t> </a:t>
              </a:r>
              <a:r>
                <a:rPr lang="ru-RU" sz="900" dirty="0" err="1"/>
                <a:t>аракеттенүү</a:t>
              </a:r>
              <a:r>
                <a:rPr lang="ru-RU" sz="900" dirty="0"/>
                <a:t> </a:t>
              </a:r>
              <a:r>
                <a:rPr lang="ru-RU" sz="900" dirty="0" err="1"/>
                <a:t>боюнча</a:t>
              </a:r>
              <a:r>
                <a:rPr lang="ru-RU" sz="900" dirty="0"/>
                <a:t> </a:t>
              </a:r>
              <a:r>
                <a:rPr lang="ru-RU" sz="900" dirty="0" err="1"/>
                <a:t>колдонмо</a:t>
              </a:r>
              <a:r>
                <a:rPr lang="ru-RU" sz="900" dirty="0"/>
                <a:t>" Г. </a:t>
              </a:r>
              <a:r>
                <a:rPr lang="ru-RU" sz="900" dirty="0" err="1"/>
                <a:t>Ибраева</a:t>
              </a:r>
              <a:r>
                <a:rPr lang="ru-RU" sz="900" dirty="0"/>
                <a:t> и Г. </a:t>
              </a:r>
              <a:r>
                <a:rPr lang="ru-RU" sz="900" dirty="0" err="1"/>
                <a:t>Торалиева</a:t>
              </a:r>
              <a:endParaRPr lang="ru-RU" sz="900" dirty="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46161" y="939271"/>
            <a:ext cx="6120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Бардык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катышуучулар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ГСЖ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стандарттары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жөнүндө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уккан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4CD383C-F437-BDFC-E65E-09C8406BC0BC}"/>
              </a:ext>
            </a:extLst>
          </p:cNvPr>
          <p:cNvGrpSpPr/>
          <p:nvPr/>
        </p:nvGrpSpPr>
        <p:grpSpPr>
          <a:xfrm>
            <a:off x="8569729" y="3813841"/>
            <a:ext cx="2396666" cy="2742373"/>
            <a:chOff x="740820" y="1091845"/>
            <a:chExt cx="3370546" cy="361868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D1289283-5877-626E-BB34-DB25F05A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20" y="1091845"/>
              <a:ext cx="3370546" cy="3370546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B2E6B15-1F17-F0FC-B544-0F920518CEF4}"/>
                </a:ext>
              </a:extLst>
            </p:cNvPr>
            <p:cNvSpPr/>
            <p:nvPr/>
          </p:nvSpPr>
          <p:spPr>
            <a:xfrm>
              <a:off x="1795894" y="2882965"/>
              <a:ext cx="1157268" cy="1827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ГСЖ </a:t>
              </a:r>
              <a:r>
                <a:rPr lang="ru-RU" sz="1400" dirty="0" err="1"/>
                <a:t>боюнча</a:t>
              </a:r>
              <a:r>
                <a:rPr lang="ru-RU" sz="1400" dirty="0"/>
                <a:t> Курс </a:t>
              </a:r>
              <a:r>
                <a:rPr lang="en-US" sz="1400" dirty="0"/>
                <a:t>Cabar.asia</a:t>
              </a:r>
            </a:p>
            <a:p>
              <a:pPr algn="ctr"/>
              <a:endParaRPr lang="ru-RU" sz="1400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1AFE57C-EA93-8B93-7445-16A259471759}"/>
              </a:ext>
            </a:extLst>
          </p:cNvPr>
          <p:cNvGrpSpPr/>
          <p:nvPr/>
        </p:nvGrpSpPr>
        <p:grpSpPr>
          <a:xfrm>
            <a:off x="6359239" y="3342694"/>
            <a:ext cx="3370546" cy="3370546"/>
            <a:chOff x="436761" y="1635256"/>
            <a:chExt cx="3370546" cy="33705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65C0E279-E9D5-1F9E-0C3A-D77E30C04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61" y="1635256"/>
              <a:ext cx="3370546" cy="3370546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FEFFF272-9273-2F6C-200C-BCED5175E214}"/>
                </a:ext>
              </a:extLst>
            </p:cNvPr>
            <p:cNvSpPr/>
            <p:nvPr/>
          </p:nvSpPr>
          <p:spPr>
            <a:xfrm>
              <a:off x="1367360" y="2882967"/>
              <a:ext cx="1385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 ГСЖ </a:t>
              </a:r>
              <a:r>
                <a:rPr lang="ru-RU" sz="1400" dirty="0" err="1"/>
                <a:t>боюнча</a:t>
              </a:r>
              <a:r>
                <a:rPr lang="ru-RU" sz="1400" dirty="0"/>
                <a:t> </a:t>
              </a:r>
              <a:r>
                <a:rPr lang="ru-RU" sz="1400" dirty="0" smtClean="0"/>
                <a:t>Курс </a:t>
              </a:r>
              <a:r>
                <a:rPr lang="ru-RU" sz="1400" dirty="0"/>
                <a:t>Cabar.asia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152DF14-089E-8E12-E8A7-2C169B7F79E1}"/>
              </a:ext>
            </a:extLst>
          </p:cNvPr>
          <p:cNvGrpSpPr/>
          <p:nvPr/>
        </p:nvGrpSpPr>
        <p:grpSpPr>
          <a:xfrm>
            <a:off x="1720516" y="3129189"/>
            <a:ext cx="3538111" cy="3873189"/>
            <a:chOff x="374736" y="1774085"/>
            <a:chExt cx="3370546" cy="3370546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CD3AE973-F278-9026-2C50-E46E200B5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7B13021-67B6-05AC-E6B2-50F4003342CF}"/>
                </a:ext>
              </a:extLst>
            </p:cNvPr>
            <p:cNvSpPr/>
            <p:nvPr/>
          </p:nvSpPr>
          <p:spPr>
            <a:xfrm>
              <a:off x="1432835" y="2882967"/>
              <a:ext cx="1207205" cy="1298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latin typeface="Roboto Condensed" panose="020F0502020204030204" pitchFamily="34" charset="0"/>
                </a:rPr>
                <a:t>"</a:t>
              </a:r>
              <a:r>
                <a:rPr lang="ru-RU" sz="1300" dirty="0" err="1">
                  <a:latin typeface="Roboto Condensed" panose="020F0502020204030204" pitchFamily="34" charset="0"/>
                </a:rPr>
                <a:t>Гендердик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сезимтал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журналистиканын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стандарттары"методикалык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 smtClean="0">
                  <a:latin typeface="Roboto Condensed" panose="020F0502020204030204" pitchFamily="34" charset="0"/>
                </a:rPr>
                <a:t>колдонмосу</a:t>
              </a:r>
              <a:endParaRPr lang="ru-RU" sz="1300" i="0" dirty="0">
                <a:effectLst/>
                <a:latin typeface="Roboto Condensed" panose="020F050202020403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2F6A3480-D1FA-B912-B8AE-F9B9A9648166}"/>
              </a:ext>
            </a:extLst>
          </p:cNvPr>
          <p:cNvGrpSpPr/>
          <p:nvPr/>
        </p:nvGrpSpPr>
        <p:grpSpPr>
          <a:xfrm>
            <a:off x="3607886" y="1944121"/>
            <a:ext cx="2631787" cy="2762082"/>
            <a:chOff x="374736" y="1774085"/>
            <a:chExt cx="3370546" cy="337054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C684D719-6EEF-2262-C0BA-BBAAA32F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90C803E-F5AB-798B-206F-31A14DAF4DBF}"/>
                </a:ext>
              </a:extLst>
            </p:cNvPr>
            <p:cNvSpPr/>
            <p:nvPr/>
          </p:nvSpPr>
          <p:spPr>
            <a:xfrm>
              <a:off x="1367360" y="2882967"/>
              <a:ext cx="1385296" cy="638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 smtClean="0"/>
                <a:t>Гендердик</a:t>
              </a:r>
              <a:r>
                <a:rPr lang="ru-RU" sz="1400" dirty="0" smtClean="0"/>
                <a:t> </a:t>
              </a:r>
              <a:r>
                <a:rPr lang="ru-RU" sz="1400" dirty="0" err="1"/>
                <a:t>эксперттер</a:t>
              </a:r>
              <a:endParaRPr lang="ru-RU" sz="1400" dirty="0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179FF740-869C-8E1E-398D-AB056F06869B}"/>
              </a:ext>
            </a:extLst>
          </p:cNvPr>
          <p:cNvGrpSpPr/>
          <p:nvPr/>
        </p:nvGrpSpPr>
        <p:grpSpPr>
          <a:xfrm>
            <a:off x="-125121" y="3770764"/>
            <a:ext cx="2631787" cy="3370546"/>
            <a:chOff x="374736" y="1575353"/>
            <a:chExt cx="3370546" cy="41130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C9702CEB-3216-7299-0111-FFFFE781F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575353"/>
              <a:ext cx="3370546" cy="4113050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EE9C2C82-FD60-FEF5-2F2E-1C60A6E1BF9C}"/>
                </a:ext>
              </a:extLst>
            </p:cNvPr>
            <p:cNvSpPr/>
            <p:nvPr/>
          </p:nvSpPr>
          <p:spPr>
            <a:xfrm>
              <a:off x="1367360" y="2882967"/>
              <a:ext cx="1385296" cy="169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Тренинг </a:t>
              </a:r>
              <a:r>
                <a:rPr lang="ru-RU" sz="1400" dirty="0" err="1"/>
                <a:t>модулдары</a:t>
              </a:r>
              <a:r>
                <a:rPr lang="ru-RU" sz="1400" dirty="0"/>
                <a:t> / </a:t>
              </a:r>
              <a:r>
                <a:rPr lang="ru-RU" sz="1400" dirty="0" err="1"/>
                <a:t>материалдар</a:t>
              </a:r>
              <a:r>
                <a:rPr lang="en-US" sz="1400" dirty="0" smtClean="0"/>
                <a:t>HERo/</a:t>
              </a:r>
              <a:r>
                <a:rPr lang="ru-RU" sz="1400" dirty="0" err="1"/>
                <a:t>ДаткАйым</a:t>
              </a:r>
              <a:r>
                <a:rPr lang="ru-RU" sz="14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0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976758" y="160159"/>
            <a:ext cx="955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 smtClean="0">
                <a:solidFill>
                  <a:srgbClr val="4472C4">
                    <a:lumMod val="50000"/>
                  </a:srgbClr>
                </a:solidFill>
              </a:rPr>
              <a:t>жыйынтыктары:</a:t>
            </a:r>
            <a:r>
              <a:rPr lang="ru-RU" sz="3600" b="1" dirty="0" err="1" smtClean="0">
                <a:solidFill>
                  <a:srgbClr val="ED7D31">
                    <a:lumMod val="75000"/>
                  </a:srgbClr>
                </a:solidFill>
              </a:rPr>
              <a:t>ЖМК</a:t>
            </a:r>
            <a:r>
              <a:rPr lang="ru-RU" sz="3600" b="1" dirty="0" smtClean="0">
                <a:solidFill>
                  <a:srgbClr val="ED7D31">
                    <a:lumMod val="75000"/>
                  </a:srgbClr>
                </a:solidFill>
              </a:rPr>
              <a:t> редакторлору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047559" y="6567036"/>
            <a:ext cx="6211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6537167" y="2420904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8105003" y="2420904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7054910" y="3101485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8612305" y="2420903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6531947" y="3099397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7546552" y="3099396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8601046" y="3095218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8097997" y="3097307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7044470" y="2420904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7551772" y="2420904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22448" y="1249981"/>
            <a:ext cx="245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Кыргызстанда</a:t>
            </a:r>
            <a:r>
              <a:rPr lang="ru-RU" dirty="0" smtClean="0"/>
              <a:t> ГСЖ </a:t>
            </a:r>
            <a:r>
              <a:rPr lang="ru-RU" dirty="0" err="1"/>
              <a:t>стандарттары</a:t>
            </a:r>
            <a:r>
              <a:rPr lang="ru-RU" dirty="0"/>
              <a:t> </a:t>
            </a:r>
            <a:r>
              <a:rPr lang="ru-RU" dirty="0" err="1"/>
              <a:t>тууралуу</a:t>
            </a:r>
            <a:r>
              <a:rPr lang="ru-RU" dirty="0"/>
              <a:t> </a:t>
            </a:r>
            <a:r>
              <a:rPr lang="ru-RU" dirty="0" err="1"/>
              <a:t>маалыматтын</a:t>
            </a:r>
            <a:r>
              <a:rPr lang="ru-RU" dirty="0"/>
              <a:t> </a:t>
            </a:r>
            <a:r>
              <a:rPr lang="ru-RU" dirty="0" err="1"/>
              <a:t>жетишсиздиги</a:t>
            </a:r>
            <a:r>
              <a:rPr lang="ru-RU" dirty="0"/>
              <a:t> бар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9579034" y="1660357"/>
            <a:ext cx="2390370" cy="2153022"/>
            <a:chOff x="9429632" y="1425612"/>
            <a:chExt cx="2390370" cy="2034947"/>
          </a:xfrm>
        </p:grpSpPr>
        <p:pic>
          <p:nvPicPr>
            <p:cNvPr id="78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10514602" y="2742404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9972117" y="2746576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9429632" y="2745790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9560081" y="1425612"/>
              <a:ext cx="2259921" cy="139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err="1" smtClean="0"/>
                <a:t>Кыргызстанда</a:t>
              </a:r>
              <a:r>
                <a:rPr lang="ru-RU" dirty="0" smtClean="0"/>
                <a:t> ГСЖ </a:t>
              </a:r>
              <a:r>
                <a:rPr lang="ru-RU" dirty="0" err="1"/>
                <a:t>стандарттары</a:t>
              </a:r>
              <a:r>
                <a:rPr lang="ru-RU" dirty="0"/>
                <a:t> </a:t>
              </a:r>
              <a:r>
                <a:rPr lang="ru-RU" dirty="0" err="1"/>
                <a:t>тууралуу</a:t>
              </a:r>
              <a:r>
                <a:rPr lang="ru-RU" dirty="0"/>
                <a:t> </a:t>
              </a:r>
              <a:r>
                <a:rPr lang="ru-RU" dirty="0" err="1"/>
                <a:t>маалыматтын</a:t>
              </a:r>
              <a:r>
                <a:rPr lang="ru-RU" dirty="0"/>
                <a:t> </a:t>
              </a:r>
              <a:r>
                <a:rPr lang="ru-RU" dirty="0" err="1"/>
                <a:t>жетишсиздиги</a:t>
              </a:r>
              <a:r>
                <a:rPr lang="ru-RU" dirty="0"/>
                <a:t> </a:t>
              </a:r>
              <a:r>
                <a:rPr lang="ru-RU" dirty="0" err="1"/>
                <a:t>жок</a:t>
              </a:r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22593" y="1418049"/>
            <a:ext cx="5288055" cy="2387767"/>
            <a:chOff x="341333" y="1265129"/>
            <a:chExt cx="5288055" cy="2387767"/>
          </a:xfrm>
        </p:grpSpPr>
        <p:pic>
          <p:nvPicPr>
            <p:cNvPr id="84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346552" y="2260421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1914388" y="2260421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1114920" y="2938912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1632552" y="2938913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569075" y="2938912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853855" y="2260421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1361157" y="2260421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4454111" y="2260420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3911626" y="2264592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Пользователь - векторный клипарт EPS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0" t="10794" r="20093" b="11361"/>
            <a:stretch/>
          </p:blipFill>
          <p:spPr bwMode="auto">
            <a:xfrm>
              <a:off x="3369141" y="2263806"/>
              <a:ext cx="563671" cy="71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341333" y="1265129"/>
              <a:ext cx="26440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ГСЖ </a:t>
              </a:r>
              <a:r>
                <a:rPr lang="ru-RU" dirty="0" err="1" smtClean="0"/>
                <a:t>стандарттары</a:t>
              </a:r>
              <a:r>
                <a:rPr lang="ru-RU" dirty="0" smtClean="0"/>
                <a:t> </a:t>
              </a:r>
              <a:r>
                <a:rPr lang="ru-RU" dirty="0" err="1"/>
                <a:t>жөнүндө</a:t>
              </a:r>
              <a:r>
                <a:rPr lang="ru-RU" dirty="0"/>
                <a:t> </a:t>
              </a:r>
              <a:r>
                <a:rPr lang="ru-RU" dirty="0" err="1"/>
                <a:t>жок</a:t>
              </a:r>
              <a:r>
                <a:rPr lang="ru-RU" dirty="0"/>
                <a:t> </a:t>
              </a:r>
              <a:r>
                <a:rPr lang="ru-RU" dirty="0" err="1"/>
                <a:t>дегенде</a:t>
              </a:r>
              <a:r>
                <a:rPr lang="ru-RU" dirty="0"/>
                <a:t> </a:t>
              </a:r>
              <a:r>
                <a:rPr lang="ru-RU" dirty="0" err="1"/>
                <a:t>бир</a:t>
              </a:r>
              <a:r>
                <a:rPr lang="ru-RU" dirty="0"/>
                <a:t> </a:t>
              </a:r>
              <a:r>
                <a:rPr lang="ru-RU" dirty="0" err="1"/>
                <a:t>маалымат</a:t>
              </a:r>
              <a:r>
                <a:rPr lang="ru-RU" dirty="0"/>
                <a:t> </a:t>
              </a:r>
              <a:r>
                <a:rPr lang="ru-RU" dirty="0" err="1"/>
                <a:t>булагын</a:t>
              </a:r>
              <a:r>
                <a:rPr lang="ru-RU" dirty="0"/>
                <a:t> </a:t>
              </a:r>
              <a:r>
                <a:rPr lang="ru-RU" dirty="0" err="1"/>
                <a:t>аташты</a:t>
              </a:r>
              <a:endParaRPr lang="ru-RU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85360" y="1265129"/>
              <a:ext cx="2644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ГСЖ </a:t>
              </a:r>
              <a:r>
                <a:rPr lang="ru-RU" dirty="0" err="1" smtClean="0"/>
                <a:t>тууралуу</a:t>
              </a:r>
              <a:r>
                <a:rPr lang="ru-RU" dirty="0" smtClean="0"/>
                <a:t> </a:t>
              </a:r>
              <a:r>
                <a:rPr lang="ru-RU" dirty="0" err="1"/>
                <a:t>маалыматтын</a:t>
              </a:r>
              <a:r>
                <a:rPr lang="ru-RU" dirty="0"/>
                <a:t> </a:t>
              </a:r>
              <a:r>
                <a:rPr lang="ru-RU" dirty="0" err="1"/>
                <a:t>бир</a:t>
              </a:r>
              <a:r>
                <a:rPr lang="ru-RU" dirty="0"/>
                <a:t> да </a:t>
              </a:r>
              <a:r>
                <a:rPr lang="ru-RU" dirty="0" err="1"/>
                <a:t>булагын</a:t>
              </a:r>
              <a:r>
                <a:rPr lang="ru-RU" dirty="0"/>
                <a:t> </a:t>
              </a:r>
              <a:r>
                <a:rPr lang="ru-RU" dirty="0" err="1"/>
                <a:t>аташкан</a:t>
              </a:r>
              <a:r>
                <a:rPr lang="ru-RU" dirty="0"/>
                <a:t> </a:t>
              </a:r>
              <a:r>
                <a:rPr lang="ru-RU" dirty="0" err="1"/>
                <a:t>жоке</a:t>
              </a:r>
              <a:endParaRPr lang="ru-RU" dirty="0"/>
            </a:p>
          </p:txBody>
        </p:sp>
      </p:grpSp>
      <p:pic>
        <p:nvPicPr>
          <p:cNvPr id="99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4824371" y="3098099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4281886" y="3102271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Пользователь - векторный клипарт EPS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10794" r="20093" b="11361"/>
          <a:stretch/>
        </p:blipFill>
        <p:spPr bwMode="auto">
          <a:xfrm>
            <a:off x="3739401" y="3101485"/>
            <a:ext cx="563671" cy="7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23547" y="2348941"/>
            <a:ext cx="1794264" cy="218637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735461" y="2089217"/>
            <a:ext cx="1312098" cy="2597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323752" y="2341378"/>
            <a:ext cx="2019061" cy="21268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0346976" y="2930333"/>
            <a:ext cx="1701045" cy="15128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214397" y="966651"/>
            <a:ext cx="8809" cy="36554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88176" y="4829308"/>
            <a:ext cx="1078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ГСЖ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тренингдерде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маалымат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берүүнүн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заманбап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ыкмалары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колдонулбайт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Журналисттердин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катышууга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мотивациясы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жок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Стрелка вправо 104"/>
          <p:cNvSpPr/>
          <p:nvPr/>
        </p:nvSpPr>
        <p:spPr>
          <a:xfrm>
            <a:off x="524900" y="4937088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88176" y="5559672"/>
            <a:ext cx="1033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Материалдарды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даярдоого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менторлордун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түздөн-түз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катышуусу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-ГСЖ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жаатында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маалымат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берүүнүн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жана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окутуунун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натыйжалуу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ыкмасы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Стрелка вправо 105"/>
          <p:cNvSpPr/>
          <p:nvPr/>
        </p:nvSpPr>
        <p:spPr>
          <a:xfrm>
            <a:off x="524900" y="5615579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8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-1" y="-6198"/>
            <a:ext cx="1146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жыйынтыктары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ЖОЖдун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Окутуучулары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5622879" y="6567036"/>
            <a:ext cx="6810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7CB91847-9B91-479C-8EE9-59B4FBA93005}"/>
              </a:ext>
            </a:extLst>
          </p:cNvPr>
          <p:cNvSpPr/>
          <p:nvPr/>
        </p:nvSpPr>
        <p:spPr>
          <a:xfrm>
            <a:off x="866274" y="966652"/>
            <a:ext cx="5238312" cy="1450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БАРДЫК КАТЫШУУЧУЛАР:Кыргызстанда ар кандай социалдык-демографиялык топторго карата басмырлоонун көрүнүшү:</a:t>
            </a:r>
            <a:endParaRPr lang="ru-RU" dirty="0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A53F06EC-6967-41B3-BEB5-E774F5A1B56D}"/>
              </a:ext>
            </a:extLst>
          </p:cNvPr>
          <p:cNvSpPr/>
          <p:nvPr/>
        </p:nvSpPr>
        <p:spPr>
          <a:xfrm>
            <a:off x="866274" y="2495800"/>
            <a:ext cx="2191706" cy="866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err="1" smtClean="0"/>
              <a:t>Аялдар</a:t>
            </a:r>
            <a:endParaRPr lang="ru-RU" sz="1500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F409FB9B-6C4A-40E9-AEAE-3230CC333FCE}"/>
              </a:ext>
            </a:extLst>
          </p:cNvPr>
          <p:cNvSpPr/>
          <p:nvPr/>
        </p:nvSpPr>
        <p:spPr>
          <a:xfrm>
            <a:off x="787579" y="3523155"/>
            <a:ext cx="2191706" cy="866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/>
              <a:t>Ден </a:t>
            </a:r>
            <a:r>
              <a:rPr lang="ru-RU" sz="1500" dirty="0" err="1"/>
              <a:t>соолугунан</a:t>
            </a:r>
            <a:r>
              <a:rPr lang="ru-RU" sz="1500" dirty="0"/>
              <a:t> </a:t>
            </a:r>
            <a:r>
              <a:rPr lang="ru-RU" sz="1500" dirty="0" err="1"/>
              <a:t>мүмкүнчүлүгү</a:t>
            </a:r>
            <a:r>
              <a:rPr lang="ru-RU" sz="1500" dirty="0"/>
              <a:t> </a:t>
            </a:r>
            <a:r>
              <a:rPr lang="ru-RU" sz="1500" dirty="0" err="1"/>
              <a:t>чектелген</a:t>
            </a:r>
            <a:r>
              <a:rPr lang="ru-RU" sz="1500" dirty="0"/>
              <a:t> </a:t>
            </a:r>
            <a:r>
              <a:rPr lang="ru-RU" sz="1500" dirty="0" err="1"/>
              <a:t>адамдар</a:t>
            </a:r>
            <a:endParaRPr lang="ru-RU" sz="1500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D330768C-FD5C-491D-AA1F-4F4F73C8774B}"/>
              </a:ext>
            </a:extLst>
          </p:cNvPr>
          <p:cNvSpPr/>
          <p:nvPr/>
        </p:nvSpPr>
        <p:spPr>
          <a:xfrm>
            <a:off x="3561966" y="2513914"/>
            <a:ext cx="2191706" cy="81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/>
              <a:t>ЛГБТ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B602CDF5-B89C-452A-AC0D-242179F2B411}"/>
              </a:ext>
            </a:extLst>
          </p:cNvPr>
          <p:cNvSpPr/>
          <p:nvPr/>
        </p:nvSpPr>
        <p:spPr>
          <a:xfrm>
            <a:off x="3485430" y="3488834"/>
            <a:ext cx="2444456" cy="966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err="1" smtClean="0"/>
              <a:t>Карылар</a:t>
            </a:r>
            <a:endParaRPr lang="ru-RU" sz="15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734096" y="4985082"/>
            <a:ext cx="5019576" cy="1712759"/>
            <a:chOff x="4842456" y="4404706"/>
            <a:chExt cx="5002584" cy="187478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3"/>
            <a:stretch/>
          </p:blipFill>
          <p:spPr>
            <a:xfrm>
              <a:off x="4842456" y="4404706"/>
              <a:ext cx="2550018" cy="187478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43"/>
            <a:stretch/>
          </p:blipFill>
          <p:spPr>
            <a:xfrm>
              <a:off x="7331513" y="4404706"/>
              <a:ext cx="2513527" cy="187478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193402" y="4615750"/>
            <a:ext cx="346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Юридикалык</a:t>
            </a:r>
            <a:r>
              <a:rPr lang="ru-RU" dirty="0" smtClean="0"/>
              <a:t>               </a:t>
            </a:r>
            <a:r>
              <a:rPr lang="ru-RU" dirty="0" err="1" smtClean="0"/>
              <a:t>Чынында</a:t>
            </a:r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7CB91847-9B91-479C-8EE9-59B4FBA93005}"/>
              </a:ext>
            </a:extLst>
          </p:cNvPr>
          <p:cNvSpPr/>
          <p:nvPr/>
        </p:nvSpPr>
        <p:spPr>
          <a:xfrm>
            <a:off x="6191196" y="966653"/>
            <a:ext cx="5867705" cy="1437148"/>
          </a:xfrm>
          <a:prstGeom prst="rect">
            <a:avLst/>
          </a:prstGeom>
          <a:solidFill>
            <a:srgbClr val="80B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Дискриминациянын бардык түрлөрүн жоюуда ММКнын негизги ролу: социалдык нормаларга жана жүрүм-турумга тийгизген таасири</a:t>
            </a:r>
            <a:endParaRPr lang="ru-RU" dirty="0"/>
          </a:p>
        </p:txBody>
      </p:sp>
      <p:sp>
        <p:nvSpPr>
          <p:cNvPr id="107" name="Облачко с текстом: овальное 57">
            <a:extLst>
              <a:ext uri="{FF2B5EF4-FFF2-40B4-BE49-F238E27FC236}">
                <a16:creationId xmlns:a16="http://schemas.microsoft.com/office/drawing/2014/main" xmlns="" id="{2BC8FC8D-BB99-4444-BB1D-A67DB90A9E54}"/>
              </a:ext>
            </a:extLst>
          </p:cNvPr>
          <p:cNvSpPr/>
          <p:nvPr/>
        </p:nvSpPr>
        <p:spPr>
          <a:xfrm>
            <a:off x="6191196" y="2525484"/>
            <a:ext cx="5665524" cy="173172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363"/>
            <a:r>
              <a:rPr lang="ru-RU" sz="1500" i="1" dirty="0" smtClean="0">
                <a:solidFill>
                  <a:schemeClr val="tx1"/>
                </a:solidFill>
              </a:rPr>
              <a:t> </a:t>
            </a:r>
            <a:r>
              <a:rPr lang="ru-RU" sz="1500" i="1" dirty="0">
                <a:solidFill>
                  <a:schemeClr val="tx1"/>
                </a:solidFill>
              </a:rPr>
              <a:t>"</a:t>
            </a:r>
            <a:r>
              <a:rPr lang="ru-RU" sz="1500" i="1" dirty="0" err="1">
                <a:solidFill>
                  <a:schemeClr val="tx1"/>
                </a:solidFill>
              </a:rPr>
              <a:t>ММКнын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ролун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зор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деп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эсептейм</a:t>
            </a:r>
            <a:r>
              <a:rPr lang="ru-RU" sz="1500" i="1" dirty="0">
                <a:solidFill>
                  <a:schemeClr val="tx1"/>
                </a:solidFill>
              </a:rPr>
              <a:t>. </a:t>
            </a:r>
            <a:r>
              <a:rPr lang="ru-RU" sz="1500" i="1" dirty="0" err="1">
                <a:solidFill>
                  <a:schemeClr val="tx1"/>
                </a:solidFill>
              </a:rPr>
              <a:t>Жаңы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медианын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пайда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болушу</a:t>
            </a:r>
            <a:r>
              <a:rPr lang="ru-RU" sz="1500" i="1" dirty="0">
                <a:solidFill>
                  <a:schemeClr val="tx1"/>
                </a:solidFill>
              </a:rPr>
              <a:t>, </a:t>
            </a:r>
            <a:r>
              <a:rPr lang="ru-RU" sz="1500" i="1" dirty="0" err="1">
                <a:solidFill>
                  <a:schemeClr val="tx1"/>
                </a:solidFill>
              </a:rPr>
              <a:t>коомго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таасир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этүү</a:t>
            </a:r>
            <a:r>
              <a:rPr lang="ru-RU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>
                <a:solidFill>
                  <a:schemeClr val="tx1"/>
                </a:solidFill>
              </a:rPr>
              <a:t>watch dogs </a:t>
            </a:r>
            <a:r>
              <a:rPr lang="ru-RU" sz="1500" i="1" dirty="0" err="1">
                <a:solidFill>
                  <a:schemeClr val="tx1"/>
                </a:solidFill>
              </a:rPr>
              <a:t>болуу</a:t>
            </a:r>
            <a:r>
              <a:rPr lang="ru-RU" sz="1500" i="1" dirty="0">
                <a:solidFill>
                  <a:schemeClr val="tx1"/>
                </a:solidFill>
              </a:rPr>
              <a:t>, рупор </a:t>
            </a:r>
            <a:r>
              <a:rPr lang="ru-RU" sz="1500" i="1" dirty="0" err="1">
                <a:solidFill>
                  <a:schemeClr val="tx1"/>
                </a:solidFill>
              </a:rPr>
              <a:t>болуу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жана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коомдун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мыйзамдарын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сактоо</a:t>
            </a:r>
            <a:r>
              <a:rPr lang="ru-RU" sz="1500" i="1" dirty="0">
                <a:solidFill>
                  <a:schemeClr val="tx1"/>
                </a:solidFill>
              </a:rPr>
              <a:t> үчүн </a:t>
            </a:r>
            <a:r>
              <a:rPr lang="ru-RU" sz="1500" i="1" dirty="0" err="1">
                <a:solidFill>
                  <a:schemeClr val="tx1"/>
                </a:solidFill>
              </a:rPr>
              <a:t>дагы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чоң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мүмкүнчүлүк</a:t>
            </a:r>
            <a:r>
              <a:rPr lang="ru-RU" sz="1500" i="1" dirty="0">
                <a:solidFill>
                  <a:schemeClr val="tx1"/>
                </a:solidFill>
              </a:rPr>
              <a:t>"</a:t>
            </a:r>
            <a:r>
              <a:rPr lang="ru-RU" sz="1600" i="1" dirty="0">
                <a:solidFill>
                  <a:schemeClr val="tx1"/>
                </a:solidFill>
              </a:rPr>
              <a:t>   фокус-</a:t>
            </a:r>
            <a:r>
              <a:rPr lang="ru-RU" sz="1600" i="1" dirty="0" err="1">
                <a:solidFill>
                  <a:schemeClr val="tx1"/>
                </a:solidFill>
              </a:rPr>
              <a:t>группанын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катышуучусу</a:t>
            </a:r>
            <a:r>
              <a:rPr lang="ru-RU" sz="1200" i="1" dirty="0" smtClean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                   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29886" y="4994206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ММЖдын</a:t>
            </a:r>
            <a:r>
              <a:rPr lang="ru-RU" dirty="0" smtClean="0"/>
              <a:t> </a:t>
            </a:r>
            <a:r>
              <a:rPr lang="ru-RU" dirty="0" err="1"/>
              <a:t>кызматкерлери</a:t>
            </a:r>
            <a:r>
              <a:rPr lang="ru-RU" dirty="0"/>
              <a:t>: </a:t>
            </a:r>
            <a:r>
              <a:rPr lang="ru-RU" dirty="0" err="1"/>
              <a:t>көпчүлүгү</a:t>
            </a:r>
            <a:r>
              <a:rPr lang="ru-RU" dirty="0"/>
              <a:t> </a:t>
            </a:r>
            <a:r>
              <a:rPr lang="ru-RU" dirty="0" err="1"/>
              <a:t>аялдар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ММЖдын</a:t>
            </a:r>
            <a:r>
              <a:rPr lang="ru-RU" dirty="0" smtClean="0"/>
              <a:t> </a:t>
            </a:r>
            <a:r>
              <a:rPr lang="ru-RU" dirty="0" err="1"/>
              <a:t>башкаруу</a:t>
            </a:r>
            <a:r>
              <a:rPr lang="ru-RU" dirty="0"/>
              <a:t>: </a:t>
            </a:r>
            <a:r>
              <a:rPr lang="ru-RU" dirty="0" err="1"/>
              <a:t>көпчүлүк</a:t>
            </a:r>
            <a:r>
              <a:rPr lang="ru-RU" dirty="0"/>
              <a:t> </a:t>
            </a:r>
            <a:r>
              <a:rPr lang="ru-RU" dirty="0" err="1"/>
              <a:t>эркектер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68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77421" y="-6198"/>
            <a:ext cx="1027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ЖОЖдун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Окутуучулары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5934923" y="6567036"/>
            <a:ext cx="6525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987" y="805369"/>
            <a:ext cx="525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err="1" smtClean="0"/>
              <a:t>Акыркы</a:t>
            </a:r>
            <a:r>
              <a:rPr lang="ru-RU" dirty="0" smtClean="0"/>
              <a:t> </a:t>
            </a:r>
            <a:r>
              <a:rPr lang="ru-RU" dirty="0"/>
              <a:t>3 </a:t>
            </a:r>
            <a:r>
              <a:rPr lang="ru-RU" dirty="0" err="1"/>
              <a:t>жылда</a:t>
            </a:r>
            <a:r>
              <a:rPr lang="ru-RU" dirty="0"/>
              <a:t> ЖМК </a:t>
            </a:r>
            <a:r>
              <a:rPr lang="ru-RU" dirty="0" err="1"/>
              <a:t>гендердик</a:t>
            </a:r>
            <a:r>
              <a:rPr lang="ru-RU" dirty="0"/>
              <a:t> </a:t>
            </a:r>
            <a:r>
              <a:rPr lang="ru-RU" dirty="0" err="1"/>
              <a:t>темага</a:t>
            </a:r>
            <a:r>
              <a:rPr lang="ru-RU" dirty="0"/>
              <a:t> </a:t>
            </a:r>
            <a:r>
              <a:rPr lang="ru-RU" dirty="0" err="1"/>
              <a:t>көбүрөөк</a:t>
            </a:r>
            <a:r>
              <a:rPr lang="ru-RU" dirty="0"/>
              <a:t> </a:t>
            </a:r>
            <a:r>
              <a:rPr lang="ru-RU" dirty="0" err="1"/>
              <a:t>көңүл</a:t>
            </a:r>
            <a:r>
              <a:rPr lang="ru-RU" dirty="0"/>
              <a:t> бура </a:t>
            </a:r>
            <a:r>
              <a:rPr lang="ru-RU" dirty="0" err="1"/>
              <a:t>баштады</a:t>
            </a:r>
            <a:r>
              <a:rPr lang="ru-RU" dirty="0"/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9" y="1408278"/>
            <a:ext cx="5576092" cy="566920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58189" y="2001487"/>
            <a:ext cx="23702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Экономикалык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кырдаалдын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начарлашынан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улам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гендердик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үй-бүлөлүк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зомбулуктун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деңгээли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өстү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Пандемия</a:t>
            </a: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COVID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-19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терс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таасирин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тийгизди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94857" y="4708624"/>
            <a:ext cx="2236717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Санариптештирүү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социалдык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тармактарды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өнүктүрүү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гендердик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үй-бүлөлүк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зомбулук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учурлары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катталышына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өбөлгө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түзөт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Маалымат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коомчулуктун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нааразычылыгын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жаратып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жайылып</a:t>
            </a:r>
            <a:r>
              <a:rPr lang="ru-RU" sz="14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жатат</a:t>
            </a:r>
            <a:endParaRPr lang="ru-RU" sz="145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9411" y="4290382"/>
            <a:ext cx="17159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ЖМК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кызматкерлеринин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журналисттердин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ГСЖ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тууралуу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маалымдуулугунун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деңгээли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алардын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билим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берүү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иш-чараларына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катышуусунун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аркасында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өстү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6031574" y="2001487"/>
            <a:ext cx="5992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ГендерныеГендердик</a:t>
            </a:r>
            <a:r>
              <a:rPr lang="ru-RU" dirty="0" smtClean="0"/>
              <a:t> </a:t>
            </a:r>
            <a:r>
              <a:rPr lang="ru-RU" dirty="0" err="1"/>
              <a:t>маселелер</a:t>
            </a:r>
            <a:r>
              <a:rPr lang="ru-RU" dirty="0"/>
              <a:t> </a:t>
            </a:r>
            <a:r>
              <a:rPr lang="ru-RU" dirty="0" err="1"/>
              <a:t>көбүнесе</a:t>
            </a:r>
            <a:r>
              <a:rPr lang="ru-RU" dirty="0"/>
              <a:t> </a:t>
            </a:r>
            <a:r>
              <a:rPr lang="ru-RU" dirty="0" err="1"/>
              <a:t>гендердик</a:t>
            </a:r>
            <a:r>
              <a:rPr lang="ru-RU" dirty="0"/>
              <a:t> </a:t>
            </a:r>
            <a:r>
              <a:rPr lang="ru-RU" dirty="0" err="1"/>
              <a:t>зомбулуктун</a:t>
            </a:r>
            <a:r>
              <a:rPr lang="ru-RU" dirty="0"/>
              <a:t> </a:t>
            </a:r>
            <a:r>
              <a:rPr lang="ru-RU" dirty="0" err="1"/>
              <a:t>контекстинде</a:t>
            </a:r>
            <a:r>
              <a:rPr lang="ru-RU" dirty="0"/>
              <a:t> </a:t>
            </a:r>
            <a:r>
              <a:rPr lang="ru-RU" dirty="0" err="1"/>
              <a:t>чагылдырылат</a:t>
            </a:r>
            <a:r>
              <a:rPr lang="ru-RU" dirty="0"/>
              <a:t>, </a:t>
            </a:r>
            <a:r>
              <a:rPr lang="ru-RU" dirty="0" err="1"/>
              <a:t>анткени</a:t>
            </a:r>
            <a:r>
              <a:rPr lang="ru-RU" dirty="0"/>
              <a:t>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темалар</a:t>
            </a:r>
            <a:r>
              <a:rPr lang="ru-RU" dirty="0"/>
              <a:t> </a:t>
            </a:r>
            <a:r>
              <a:rPr lang="ru-RU" dirty="0" err="1"/>
              <a:t>көбүрөөк</a:t>
            </a:r>
            <a:r>
              <a:rPr lang="ru-RU" dirty="0"/>
              <a:t> "</a:t>
            </a:r>
            <a:r>
              <a:rPr lang="ru-RU" dirty="0" err="1"/>
              <a:t>чыкылдатылуучу</a:t>
            </a:r>
            <a:r>
              <a:rPr lang="ru-RU" dirty="0"/>
              <a:t>"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резонанс </a:t>
            </a:r>
            <a:r>
              <a:rPr lang="ru-RU" dirty="0" err="1"/>
              <a:t>жаратат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Гендердик</a:t>
            </a:r>
            <a:r>
              <a:rPr lang="ru-RU" dirty="0" smtClean="0"/>
              <a:t> </a:t>
            </a:r>
            <a:r>
              <a:rPr lang="ru-RU" dirty="0" err="1"/>
              <a:t>темадагы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негизинен</a:t>
            </a:r>
            <a:r>
              <a:rPr lang="ru-RU" dirty="0"/>
              <a:t> </a:t>
            </a:r>
            <a:r>
              <a:rPr lang="ru-RU" dirty="0" err="1"/>
              <a:t>жаңылык</a:t>
            </a:r>
            <a:r>
              <a:rPr lang="ru-RU" dirty="0"/>
              <a:t> </a:t>
            </a:r>
            <a:r>
              <a:rPr lang="ru-RU" dirty="0" err="1"/>
              <a:t>мүнөзүндө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Аналитикалык</a:t>
            </a:r>
            <a:r>
              <a:rPr lang="ru-RU" dirty="0" smtClean="0"/>
              <a:t> </a:t>
            </a:r>
            <a:r>
              <a:rPr lang="ru-RU" dirty="0" err="1"/>
              <a:t>материалдар</a:t>
            </a:r>
            <a:r>
              <a:rPr lang="ru-RU" dirty="0"/>
              <a:t>, </a:t>
            </a:r>
            <a:r>
              <a:rPr lang="ru-RU" dirty="0" err="1" smtClean="0"/>
              <a:t>журналисттик</a:t>
            </a:r>
            <a:r>
              <a:rPr lang="ru-RU" dirty="0" smtClean="0"/>
              <a:t> </a:t>
            </a:r>
            <a:r>
              <a:rPr lang="ru-RU" dirty="0" err="1"/>
              <a:t>иликтөөлөр</a:t>
            </a:r>
            <a:r>
              <a:rPr lang="ru-RU" dirty="0"/>
              <a:t> </a:t>
            </a:r>
            <a:r>
              <a:rPr lang="ru-RU" dirty="0" err="1"/>
              <a:t>дээрлик</a:t>
            </a:r>
            <a:r>
              <a:rPr lang="ru-RU" dirty="0"/>
              <a:t> </a:t>
            </a:r>
            <a:r>
              <a:rPr lang="ru-RU" dirty="0" err="1"/>
              <a:t>чыгарылбайт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Аялдардын</a:t>
            </a:r>
            <a:r>
              <a:rPr lang="ru-RU" dirty="0" smtClean="0"/>
              <a:t> </a:t>
            </a:r>
            <a:r>
              <a:rPr lang="ru-RU" dirty="0" err="1"/>
              <a:t>ийгилиги</a:t>
            </a:r>
            <a:r>
              <a:rPr lang="ru-RU" dirty="0"/>
              <a:t> </a:t>
            </a:r>
            <a:r>
              <a:rPr lang="ru-RU" dirty="0" err="1"/>
              <a:t>темасы</a:t>
            </a:r>
            <a:r>
              <a:rPr lang="ru-RU" dirty="0"/>
              <a:t> аз </a:t>
            </a:r>
            <a:r>
              <a:rPr lang="ru-RU" dirty="0" err="1"/>
              <a:t>камтылган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8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2920" y="844338"/>
            <a:ext cx="5253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Кыргызстандын</a:t>
            </a:r>
            <a:r>
              <a:rPr lang="ru-RU" b="1" dirty="0" smtClean="0"/>
              <a:t> </a:t>
            </a:r>
            <a:r>
              <a:rPr lang="ru-RU" b="1" dirty="0" err="1"/>
              <a:t>ЖМКлары</a:t>
            </a:r>
            <a:r>
              <a:rPr lang="ru-RU" b="1" dirty="0"/>
              <a:t> </a:t>
            </a:r>
            <a:r>
              <a:rPr lang="ru-RU" b="1" dirty="0" err="1"/>
              <a:t>төмөнкүлөрдү</a:t>
            </a:r>
            <a:r>
              <a:rPr lang="ru-RU" b="1" dirty="0"/>
              <a:t> </a:t>
            </a:r>
            <a:r>
              <a:rPr lang="ru-RU" b="1" dirty="0" err="1"/>
              <a:t>чагылдырбайт</a:t>
            </a:r>
            <a:r>
              <a:rPr lang="ru-RU" b="1" dirty="0"/>
              <a:t>: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326488" y="3985824"/>
            <a:ext cx="2954598" cy="1983806"/>
            <a:chOff x="175290" y="1441318"/>
            <a:chExt cx="2954598" cy="1983806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835" y="1441318"/>
              <a:ext cx="720000" cy="647873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1090920" y="2134105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Дин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6121" y="2594127"/>
              <a:ext cx="26137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Журналистика </a:t>
              </a:r>
              <a:r>
                <a:rPr lang="ru-RU" sz="1600" dirty="0" err="1" smtClean="0"/>
                <a:t>чөйрөсүндө</a:t>
              </a:r>
              <a:r>
                <a:rPr lang="ru-RU" sz="1600" dirty="0" smtClean="0"/>
                <a:t> </a:t>
              </a:r>
              <a:r>
                <a:rPr lang="ru-RU" sz="1600" dirty="0" err="1"/>
                <a:t>динге</a:t>
              </a:r>
              <a:r>
                <a:rPr lang="ru-RU" sz="1600" dirty="0"/>
                <a:t> карата так </a:t>
              </a:r>
              <a:r>
                <a:rPr lang="ru-RU" sz="1600" dirty="0" err="1"/>
                <a:t>мамлекеттик</a:t>
              </a:r>
              <a:r>
                <a:rPr lang="ru-RU" sz="1600" dirty="0"/>
                <a:t> </a:t>
              </a:r>
              <a:r>
                <a:rPr lang="ru-RU" sz="1600" dirty="0" err="1"/>
                <a:t>саясат</a:t>
              </a:r>
              <a:r>
                <a:rPr lang="ru-RU" sz="1600" dirty="0"/>
                <a:t> </a:t>
              </a:r>
              <a:r>
                <a:rPr lang="ru-RU" sz="1600" dirty="0" err="1"/>
                <a:t>жок</a:t>
              </a:r>
              <a:endParaRPr lang="ru-RU" sz="1600" dirty="0"/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175290" y="2641006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26488" y="1726202"/>
            <a:ext cx="3292822" cy="2128860"/>
            <a:chOff x="3604055" y="1501181"/>
            <a:chExt cx="3292822" cy="212886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259" y="1501181"/>
              <a:ext cx="654368" cy="654368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4224373" y="2509498"/>
              <a:ext cx="26725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Коомдогу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терс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кабылдоо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>
            <a:xfrm>
              <a:off x="3604055" y="2641006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202990" y="3045266"/>
              <a:ext cx="2613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Пропаганда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боюнча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айыптоо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3611099" y="3044990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06806" y="2153016"/>
              <a:ext cx="6558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ЛГБТ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349971" y="4075392"/>
            <a:ext cx="1040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Карылар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5991368" y="6567036"/>
            <a:ext cx="6632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8" name="Picture 2" descr="21,856 Aging Icon Illustrations &amp; Clip Art - iStock | Anti aging icon,  Aging icon set, Person ag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65" y="3132520"/>
            <a:ext cx="980799" cy="9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77421" y="-6198"/>
            <a:ext cx="1020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ЖОЖдун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Окутуучулары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4098" name="Picture 2" descr="Sex education fre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89" y="1636802"/>
            <a:ext cx="1020772" cy="10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3561002" y="2706858"/>
            <a:ext cx="307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Секс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жана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сексуалдык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билим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берүү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2" name="Picture 6" descr="Children education logo vector education logo designs template design concept logo logotype element for templ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71" y="4511164"/>
            <a:ext cx="1009756" cy="10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4524213" y="538896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Балдар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98755" y="5726526"/>
            <a:ext cx="2613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Балдар</a:t>
            </a:r>
            <a:r>
              <a:rPr lang="ru-RU" sz="1600" dirty="0" smtClean="0"/>
              <a:t> </a:t>
            </a:r>
            <a:r>
              <a:rPr lang="ru-RU" sz="1600" dirty="0"/>
              <a:t>үчүн </a:t>
            </a:r>
            <a:r>
              <a:rPr lang="ru-RU" sz="1600" dirty="0" err="1"/>
              <a:t>кыргыз</a:t>
            </a:r>
            <a:r>
              <a:rPr lang="ru-RU" sz="1600" dirty="0"/>
              <a:t>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орус</a:t>
            </a:r>
            <a:r>
              <a:rPr lang="ru-RU" sz="1600" dirty="0"/>
              <a:t> </a:t>
            </a:r>
            <a:r>
              <a:rPr lang="ru-RU" sz="1600" dirty="0" err="1"/>
              <a:t>тилдериндеги</a:t>
            </a:r>
            <a:r>
              <a:rPr lang="ru-RU" sz="1600" dirty="0"/>
              <a:t> </a:t>
            </a:r>
            <a:r>
              <a:rPr lang="ru-RU" sz="1600" dirty="0" err="1"/>
              <a:t>контенттин</a:t>
            </a:r>
            <a:r>
              <a:rPr lang="ru-RU" sz="1600" dirty="0"/>
              <a:t> </a:t>
            </a:r>
            <a:r>
              <a:rPr lang="ru-RU" sz="1600" dirty="0" err="1" smtClean="0"/>
              <a:t>жетишсиздиги</a:t>
            </a:r>
            <a:endParaRPr lang="ru-RU" sz="1600" dirty="0"/>
          </a:p>
        </p:txBody>
      </p:sp>
      <p:sp>
        <p:nvSpPr>
          <p:cNvPr id="73" name="Стрелка вправо 72"/>
          <p:cNvSpPr/>
          <p:nvPr/>
        </p:nvSpPr>
        <p:spPr>
          <a:xfrm>
            <a:off x="3455328" y="5726526"/>
            <a:ext cx="356676" cy="33883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Disability and Reproductive Technology | Disability awareness, Disability,  Disability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51" y="1797177"/>
            <a:ext cx="1014461" cy="10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815341" y="2736809"/>
            <a:ext cx="2789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соолугунан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мүмкүнчүлүгү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чектелген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адамдар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8" name="Picture 12" descr="Vector of Huge and sacred oak tree - ID:92262079 - Royalty Free Image -  Stocklib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4765" y="1636802"/>
            <a:ext cx="1202043" cy="11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9382094" y="2724754"/>
            <a:ext cx="169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Улуттук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салттар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Облачко с текстом: овальное 57">
            <a:extLst>
              <a:ext uri="{FF2B5EF4-FFF2-40B4-BE49-F238E27FC236}">
                <a16:creationId xmlns:a16="http://schemas.microsoft.com/office/drawing/2014/main" xmlns="" id="{2BC8FC8D-BB99-4444-BB1D-A67DB90A9E54}"/>
              </a:ext>
            </a:extLst>
          </p:cNvPr>
          <p:cNvSpPr/>
          <p:nvPr/>
        </p:nvSpPr>
        <p:spPr>
          <a:xfrm>
            <a:off x="6265308" y="3281796"/>
            <a:ext cx="5665524" cy="315994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360363"/>
            <a:r>
              <a:rPr lang="ru-RU" sz="1500" i="1" dirty="0" smtClean="0">
                <a:solidFill>
                  <a:schemeClr val="tx1"/>
                </a:solidFill>
              </a:rPr>
              <a:t>"</a:t>
            </a:r>
            <a:r>
              <a:rPr lang="ru-RU" sz="1500" i="1" dirty="0" err="1" smtClean="0">
                <a:solidFill>
                  <a:schemeClr val="tx1"/>
                </a:solidFill>
              </a:rPr>
              <a:t>Биз</a:t>
            </a:r>
            <a:r>
              <a:rPr lang="ru-RU" sz="1500" i="1" dirty="0" smtClean="0">
                <a:solidFill>
                  <a:schemeClr val="tx1"/>
                </a:solidFill>
              </a:rPr>
              <a:t> </a:t>
            </a:r>
            <a:r>
              <a:rPr lang="ru-RU" sz="1500" i="1" dirty="0">
                <a:solidFill>
                  <a:schemeClr val="tx1"/>
                </a:solidFill>
              </a:rPr>
              <a:t>30 </a:t>
            </a:r>
            <a:r>
              <a:rPr lang="ru-RU" sz="1500" i="1" dirty="0" err="1">
                <a:solidFill>
                  <a:schemeClr val="tx1"/>
                </a:solidFill>
              </a:rPr>
              <a:t>жылдан</a:t>
            </a:r>
            <a:r>
              <a:rPr lang="ru-RU" sz="1500" i="1" dirty="0">
                <a:solidFill>
                  <a:schemeClr val="tx1"/>
                </a:solidFill>
              </a:rPr>
              <a:t> бери </a:t>
            </a:r>
            <a:r>
              <a:rPr lang="ru-RU" sz="1500" i="1" dirty="0" err="1">
                <a:solidFill>
                  <a:schemeClr val="tx1"/>
                </a:solidFill>
              </a:rPr>
              <a:t>өз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идеологиябызды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түзө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элекпиз</a:t>
            </a:r>
            <a:r>
              <a:rPr lang="ru-RU" sz="1500" i="1" dirty="0">
                <a:solidFill>
                  <a:schemeClr val="tx1"/>
                </a:solidFill>
              </a:rPr>
              <a:t>. </a:t>
            </a:r>
            <a:r>
              <a:rPr lang="ru-RU" sz="1500" i="1" dirty="0" err="1">
                <a:solidFill>
                  <a:schemeClr val="tx1"/>
                </a:solidFill>
              </a:rPr>
              <a:t>Биз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аракет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кылган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жалгыз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нерсе</a:t>
            </a:r>
            <a:r>
              <a:rPr lang="ru-RU" sz="1500" i="1" dirty="0">
                <a:solidFill>
                  <a:schemeClr val="tx1"/>
                </a:solidFill>
              </a:rPr>
              <a:t>, </a:t>
            </a:r>
            <a:r>
              <a:rPr lang="ru-RU" sz="1500" i="1" dirty="0" err="1">
                <a:solidFill>
                  <a:schemeClr val="tx1"/>
                </a:solidFill>
              </a:rPr>
              <a:t>балким</a:t>
            </a:r>
            <a:r>
              <a:rPr lang="ru-RU" sz="1500" i="1" dirty="0">
                <a:solidFill>
                  <a:schemeClr val="tx1"/>
                </a:solidFill>
              </a:rPr>
              <a:t>, </a:t>
            </a:r>
            <a:r>
              <a:rPr lang="ru-RU" sz="1500" i="1" dirty="0" err="1">
                <a:solidFill>
                  <a:schemeClr val="tx1"/>
                </a:solidFill>
              </a:rPr>
              <a:t>бул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биздин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коомду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сактап</a:t>
            </a:r>
            <a:r>
              <a:rPr lang="ru-RU" sz="1500" i="1" dirty="0">
                <a:solidFill>
                  <a:schemeClr val="tx1"/>
                </a:solidFill>
              </a:rPr>
              <a:t>, </a:t>
            </a:r>
            <a:r>
              <a:rPr lang="ru-RU" sz="1500" i="1" dirty="0" err="1">
                <a:solidFill>
                  <a:schemeClr val="tx1"/>
                </a:solidFill>
              </a:rPr>
              <a:t>салттуу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түшүнүктөргө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жабышып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калгандыр</a:t>
            </a:r>
            <a:r>
              <a:rPr lang="ru-RU" sz="1500" i="1" dirty="0">
                <a:solidFill>
                  <a:schemeClr val="tx1"/>
                </a:solidFill>
              </a:rPr>
              <a:t>. </a:t>
            </a:r>
            <a:r>
              <a:rPr lang="ru-RU" sz="1500" i="1" dirty="0" err="1">
                <a:solidFill>
                  <a:schemeClr val="tx1"/>
                </a:solidFill>
              </a:rPr>
              <a:t>Улуттук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каада-салттарга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жана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Исламга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каршы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сүйлөө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өтө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этиятсыз</a:t>
            </a:r>
            <a:r>
              <a:rPr lang="ru-RU" sz="1500" i="1" dirty="0">
                <a:solidFill>
                  <a:schemeClr val="tx1"/>
                </a:solidFill>
              </a:rPr>
              <a:t>. </a:t>
            </a:r>
            <a:r>
              <a:rPr lang="ru-RU" sz="1500" i="1" dirty="0" err="1">
                <a:solidFill>
                  <a:schemeClr val="tx1"/>
                </a:solidFill>
              </a:rPr>
              <a:t>Качан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гана</a:t>
            </a:r>
            <a:r>
              <a:rPr lang="ru-RU" sz="1500" i="1" dirty="0">
                <a:solidFill>
                  <a:schemeClr val="tx1"/>
                </a:solidFill>
              </a:rPr>
              <a:t> высказываешься, </a:t>
            </a:r>
            <a:r>
              <a:rPr lang="ru-RU" sz="1500" i="1" dirty="0" err="1">
                <a:solidFill>
                  <a:schemeClr val="tx1"/>
                </a:solidFill>
              </a:rPr>
              <a:t>ошол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жерде</a:t>
            </a:r>
            <a:r>
              <a:rPr lang="ru-RU" sz="1500" i="1" dirty="0">
                <a:solidFill>
                  <a:schemeClr val="tx1"/>
                </a:solidFill>
              </a:rPr>
              <a:t> эле сени </a:t>
            </a:r>
            <a:r>
              <a:rPr lang="ru-RU" sz="1500" i="1" dirty="0" err="1">
                <a:solidFill>
                  <a:schemeClr val="tx1"/>
                </a:solidFill>
              </a:rPr>
              <a:t>деп</a:t>
            </a:r>
            <a:r>
              <a:rPr lang="ru-RU" sz="1500" i="1" dirty="0">
                <a:solidFill>
                  <a:schemeClr val="tx1"/>
                </a:solidFill>
              </a:rPr>
              <a:t> стигматизируют, сен </a:t>
            </a:r>
            <a:r>
              <a:rPr lang="ru-RU" sz="1500" i="1" dirty="0" err="1">
                <a:solidFill>
                  <a:schemeClr val="tx1"/>
                </a:solidFill>
              </a:rPr>
              <a:t>эмес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кыргыз</a:t>
            </a:r>
            <a:r>
              <a:rPr lang="ru-RU" sz="1500" i="1" dirty="0">
                <a:solidFill>
                  <a:schemeClr val="tx1"/>
                </a:solidFill>
              </a:rPr>
              <a:t> ж. б</a:t>
            </a:r>
            <a:r>
              <a:rPr lang="ru-RU" sz="1500" i="1" dirty="0" smtClean="0">
                <a:solidFill>
                  <a:schemeClr val="tx1"/>
                </a:solidFill>
              </a:rPr>
              <a:t>."</a:t>
            </a:r>
            <a:r>
              <a:rPr lang="ru-RU" sz="1600" i="1" dirty="0" err="1" smtClean="0">
                <a:solidFill>
                  <a:schemeClr val="tx1"/>
                </a:solidFill>
              </a:rPr>
              <a:t>фокус-гру</a:t>
            </a:r>
            <a:r>
              <a:rPr lang="ru-RU" sz="1600" i="1" dirty="0" smtClean="0">
                <a:solidFill>
                  <a:schemeClr val="tx1"/>
                </a:solidFill>
              </a:rPr>
              <a:t>ппанын </a:t>
            </a:r>
            <a:r>
              <a:rPr lang="ru-RU" sz="1600" i="1" dirty="0">
                <a:solidFill>
                  <a:schemeClr val="tx1"/>
                </a:solidFill>
              </a:rPr>
              <a:t>катышуучусу          </a:t>
            </a:r>
            <a:r>
              <a:rPr lang="ru-RU" sz="1200" i="1" dirty="0">
                <a:solidFill>
                  <a:schemeClr val="tx1"/>
                </a:solidFill>
              </a:rPr>
              <a:t>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42681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5977719" y="6567036"/>
            <a:ext cx="65645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0" y="-6198"/>
            <a:ext cx="1120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ЖОЖдун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Окутуучулары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78304" y="1542567"/>
            <a:ext cx="3918547" cy="811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ЖМК </a:t>
            </a:r>
            <a:r>
              <a:rPr lang="ru-RU" dirty="0" err="1"/>
              <a:t>коомдо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берүү-агартуу</a:t>
            </a:r>
            <a:r>
              <a:rPr lang="ru-RU" dirty="0"/>
              <a:t> </a:t>
            </a:r>
            <a:r>
              <a:rPr lang="ru-RU" dirty="0" err="1"/>
              <a:t>миссиясын</a:t>
            </a:r>
            <a:r>
              <a:rPr lang="ru-RU" dirty="0"/>
              <a:t> </a:t>
            </a:r>
            <a:r>
              <a:rPr lang="ru-RU" dirty="0" err="1"/>
              <a:t>ишке</a:t>
            </a:r>
            <a:r>
              <a:rPr lang="ru-RU" dirty="0"/>
              <a:t> </a:t>
            </a:r>
            <a:r>
              <a:rPr lang="ru-RU" dirty="0" err="1"/>
              <a:t>ашырып</a:t>
            </a:r>
            <a:r>
              <a:rPr lang="ru-RU" dirty="0"/>
              <a:t> </a:t>
            </a:r>
            <a:r>
              <a:rPr lang="ru-RU" dirty="0" err="1"/>
              <a:t>жатат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78305" y="1139253"/>
            <a:ext cx="30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Бардык</a:t>
            </a:r>
            <a:r>
              <a:rPr lang="ru-RU" b="1" dirty="0" smtClean="0"/>
              <a:t> </a:t>
            </a:r>
            <a:r>
              <a:rPr lang="ru-RU" b="1" dirty="0" err="1"/>
              <a:t>катышуучулар</a:t>
            </a:r>
            <a:r>
              <a:rPr lang="ru-RU" b="1" dirty="0"/>
              <a:t>: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5796337" y="1742215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285220" y="1508585"/>
            <a:ext cx="4571500" cy="8452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ММКлар</a:t>
            </a:r>
            <a:r>
              <a:rPr lang="ru-RU" dirty="0" smtClean="0"/>
              <a:t> ГСЖ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сактоого</a:t>
            </a:r>
            <a:r>
              <a:rPr lang="ru-RU" dirty="0"/>
              <a:t> </a:t>
            </a:r>
            <a:r>
              <a:rPr lang="ru-RU" dirty="0" err="1"/>
              <a:t>милдеттүү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08884" y="2609986"/>
            <a:ext cx="900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КЛООП </a:t>
            </a:r>
            <a:r>
              <a:rPr lang="ru-RU" dirty="0" err="1" smtClean="0"/>
              <a:t>ГСЖнүн</a:t>
            </a:r>
            <a:r>
              <a:rPr lang="ru-RU" dirty="0" smtClean="0"/>
              <a:t> </a:t>
            </a:r>
            <a:r>
              <a:rPr lang="ru-RU" dirty="0" err="1"/>
              <a:t>стандарттарына</a:t>
            </a:r>
            <a:r>
              <a:rPr lang="ru-RU" dirty="0"/>
              <a:t>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жооп</a:t>
            </a:r>
            <a:r>
              <a:rPr lang="ru-RU" dirty="0"/>
              <a:t> берет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Кыргызстандын</a:t>
            </a:r>
            <a:r>
              <a:rPr lang="ru-RU" dirty="0" smtClean="0"/>
              <a:t> </a:t>
            </a:r>
            <a:r>
              <a:rPr lang="ru-RU" dirty="0" err="1"/>
              <a:t>ММКларында</a:t>
            </a:r>
            <a:r>
              <a:rPr lang="ru-RU" dirty="0"/>
              <a:t> </a:t>
            </a:r>
            <a:r>
              <a:rPr lang="ru-RU" dirty="0" err="1"/>
              <a:t>гендердик</a:t>
            </a:r>
            <a:r>
              <a:rPr lang="ru-RU" dirty="0"/>
              <a:t> </a:t>
            </a:r>
            <a:r>
              <a:rPr lang="ru-RU" dirty="0" err="1"/>
              <a:t>маселелерди</a:t>
            </a:r>
            <a:r>
              <a:rPr lang="ru-RU" dirty="0"/>
              <a:t> </a:t>
            </a:r>
            <a:r>
              <a:rPr lang="ru-RU" dirty="0" err="1"/>
              <a:t>туура</a:t>
            </a:r>
            <a:r>
              <a:rPr lang="ru-RU" dirty="0"/>
              <a:t> </a:t>
            </a:r>
            <a:r>
              <a:rPr lang="ru-RU" dirty="0" err="1"/>
              <a:t>эмес</a:t>
            </a:r>
            <a:r>
              <a:rPr lang="ru-RU" dirty="0"/>
              <a:t> </a:t>
            </a:r>
            <a:r>
              <a:rPr lang="ru-RU" dirty="0" err="1"/>
              <a:t>чагылдыруу</a:t>
            </a:r>
            <a:r>
              <a:rPr lang="ru-RU" dirty="0"/>
              <a:t> </a:t>
            </a:r>
            <a:r>
              <a:rPr lang="ru-RU" dirty="0" err="1"/>
              <a:t>көйгөйү</a:t>
            </a:r>
            <a:r>
              <a:rPr lang="ru-RU" dirty="0"/>
              <a:t> бар.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45957" y="3478438"/>
            <a:ext cx="10992279" cy="954107"/>
            <a:chOff x="250117" y="3634253"/>
            <a:chExt cx="11408525" cy="136132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6437984" y="3682776"/>
              <a:ext cx="5220658" cy="834441"/>
              <a:chOff x="5370997" y="5106299"/>
              <a:chExt cx="5220658" cy="834441"/>
            </a:xfrm>
          </p:grpSpPr>
          <p:pic>
            <p:nvPicPr>
              <p:cNvPr id="4110" name="Picture 14" descr="hand drawn doodle social bullying icon concept illustration vector 8305686  Vector Art at Vecteez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0997" y="5106299"/>
                <a:ext cx="834441" cy="834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6205438" y="5335565"/>
                <a:ext cx="12763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Victim</a:t>
                </a: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blaming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112" name="Picture 16" descr="Personal Data Protection Icon. Flat Design. | Concrete texture, Data, Person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61" t="22075" r="16754" b="23654"/>
              <a:stretch/>
            </p:blipFill>
            <p:spPr bwMode="auto">
              <a:xfrm>
                <a:off x="7468464" y="5210720"/>
                <a:ext cx="847726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8253751" y="5355880"/>
                <a:ext cx="2337904" cy="439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Жеке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маалыматтарды</a:t>
                </a: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ачуу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114" name="Picture 18" descr="gender roles Icon 457868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5" t="13937" r="10262" b="13305"/>
            <a:stretch/>
          </p:blipFill>
          <p:spPr bwMode="auto">
            <a:xfrm>
              <a:off x="250117" y="3687425"/>
              <a:ext cx="674947" cy="63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925064" y="3634253"/>
              <a:ext cx="5738626" cy="136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Гендердик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стереотиптер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Мазмунду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кыргыз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тилинде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жарыялаган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ЖМКларга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мүнөздүү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  <a:p>
              <a:r>
                <a:rPr lang="ru-RU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Мамлекеттик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маалымат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каражаттары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гендердик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стереотиптерди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таратат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24011" y="4240471"/>
            <a:ext cx="938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Кыргызстанда</a:t>
            </a:r>
            <a:r>
              <a:rPr lang="ru-RU" dirty="0" smtClean="0"/>
              <a:t> ГСЖ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илгерилетүүгө</a:t>
            </a:r>
            <a:r>
              <a:rPr lang="ru-RU" dirty="0"/>
              <a:t> </a:t>
            </a:r>
            <a:r>
              <a:rPr lang="ru-RU" dirty="0" err="1"/>
              <a:t>жолтоо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тоскоолдуктар</a:t>
            </a:r>
            <a:r>
              <a:rPr lang="ru-RU" dirty="0"/>
              <a:t>: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54374" y="4950468"/>
            <a:ext cx="3343069" cy="1336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Мамлекет</a:t>
            </a:r>
            <a:r>
              <a:rPr lang="ru-RU" sz="1600" dirty="0" smtClean="0"/>
              <a:t>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коом</a:t>
            </a:r>
            <a:r>
              <a:rPr lang="ru-RU" sz="1600" dirty="0"/>
              <a:t> </a:t>
            </a:r>
            <a:r>
              <a:rPr lang="ru-RU" sz="1600" dirty="0" err="1"/>
              <a:t>тарабынан</a:t>
            </a:r>
            <a:r>
              <a:rPr lang="ru-RU" sz="1600" dirty="0"/>
              <a:t> </a:t>
            </a:r>
            <a:r>
              <a:rPr lang="ru-RU" sz="1600" dirty="0" err="1"/>
              <a:t>аларды</a:t>
            </a:r>
            <a:r>
              <a:rPr lang="ru-RU" sz="1600" dirty="0"/>
              <a:t> </a:t>
            </a:r>
            <a:r>
              <a:rPr lang="ru-RU" sz="1600" dirty="0" err="1"/>
              <a:t>четке</a:t>
            </a:r>
            <a:r>
              <a:rPr lang="ru-RU" sz="1600" dirty="0"/>
              <a:t> </a:t>
            </a:r>
            <a:r>
              <a:rPr lang="ru-RU" sz="1600" dirty="0" err="1"/>
              <a:t>кагуу</a:t>
            </a:r>
            <a:r>
              <a:rPr lang="ru-RU" sz="1600" dirty="0"/>
              <a:t>. </a:t>
            </a:r>
            <a:r>
              <a:rPr lang="ru-RU" sz="1600" dirty="0" err="1"/>
              <a:t>Коом</a:t>
            </a:r>
            <a:r>
              <a:rPr lang="ru-RU" sz="1600" dirty="0"/>
              <a:t> </a:t>
            </a:r>
            <a:r>
              <a:rPr lang="ru-RU" sz="1600" dirty="0" err="1"/>
              <a:t>гендердик</a:t>
            </a:r>
            <a:r>
              <a:rPr lang="ru-RU" sz="1600" dirty="0"/>
              <a:t> </a:t>
            </a:r>
            <a:r>
              <a:rPr lang="ru-RU" sz="1600" dirty="0" err="1"/>
              <a:t>теңсиздик</a:t>
            </a:r>
            <a:r>
              <a:rPr lang="ru-RU" sz="1600" dirty="0"/>
              <a:t> </a:t>
            </a:r>
            <a:r>
              <a:rPr lang="ru-RU" sz="1600" dirty="0" err="1"/>
              <a:t>проблемасынын</a:t>
            </a:r>
            <a:r>
              <a:rPr lang="ru-RU" sz="1600" dirty="0"/>
              <a:t> бар </a:t>
            </a:r>
            <a:r>
              <a:rPr lang="ru-RU" sz="1600" dirty="0" err="1"/>
              <a:t>экендигин</a:t>
            </a:r>
            <a:r>
              <a:rPr lang="ru-RU" sz="1600" dirty="0"/>
              <a:t> </a:t>
            </a:r>
            <a:r>
              <a:rPr lang="ru-RU" sz="1600" dirty="0" err="1"/>
              <a:t>моюнга</a:t>
            </a:r>
            <a:r>
              <a:rPr lang="ru-RU" sz="1600" dirty="0"/>
              <a:t> </a:t>
            </a:r>
            <a:r>
              <a:rPr lang="ru-RU" sz="1600" dirty="0" err="1"/>
              <a:t>алышы</a:t>
            </a:r>
            <a:r>
              <a:rPr lang="ru-RU" sz="1600" dirty="0"/>
              <a:t> </a:t>
            </a:r>
            <a:r>
              <a:rPr lang="ru-RU" sz="1600" dirty="0" err="1"/>
              <a:t>керек</a:t>
            </a:r>
            <a:endParaRPr lang="ru-RU" sz="1600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261504" y="4961108"/>
            <a:ext cx="3343069" cy="1336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Калктын</a:t>
            </a:r>
            <a:r>
              <a:rPr lang="ru-RU" sz="1600" dirty="0" smtClean="0"/>
              <a:t> </a:t>
            </a:r>
            <a:r>
              <a:rPr lang="ru-RU" sz="1600" dirty="0"/>
              <a:t>медиа </a:t>
            </a:r>
            <a:r>
              <a:rPr lang="ru-RU" sz="1600" dirty="0" err="1"/>
              <a:t>сабаттуулугунун</a:t>
            </a:r>
            <a:r>
              <a:rPr lang="ru-RU" sz="1600" dirty="0"/>
              <a:t> </a:t>
            </a:r>
            <a:r>
              <a:rPr lang="ru-RU" sz="1600" dirty="0" err="1"/>
              <a:t>төмөн</a:t>
            </a:r>
            <a:r>
              <a:rPr lang="ru-RU" sz="1600" dirty="0"/>
              <a:t> </a:t>
            </a:r>
            <a:r>
              <a:rPr lang="ru-RU" sz="1600" dirty="0" err="1"/>
              <a:t>деңгээли</a:t>
            </a:r>
            <a:endParaRPr lang="ru-RU" sz="1600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8634" y="4938101"/>
            <a:ext cx="3343069" cy="1336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ММК </a:t>
            </a:r>
            <a:r>
              <a:rPr lang="ru-RU" sz="1600" dirty="0" err="1"/>
              <a:t>кызматкерлеринин</a:t>
            </a:r>
            <a:r>
              <a:rPr lang="ru-RU" sz="1600" dirty="0"/>
              <a:t> </a:t>
            </a:r>
            <a:r>
              <a:rPr lang="ru-RU" sz="1600" dirty="0" err="1"/>
              <a:t>гендердик</a:t>
            </a:r>
            <a:r>
              <a:rPr lang="ru-RU" sz="1600" dirty="0"/>
              <a:t> </a:t>
            </a:r>
            <a:r>
              <a:rPr lang="ru-RU" sz="1600" dirty="0" err="1"/>
              <a:t>сезимталдыгынын</a:t>
            </a:r>
            <a:r>
              <a:rPr lang="ru-RU" sz="1600" dirty="0"/>
              <a:t> </a:t>
            </a:r>
            <a:r>
              <a:rPr lang="ru-RU" sz="1600" dirty="0" err="1"/>
              <a:t>төмөн</a:t>
            </a:r>
            <a:r>
              <a:rPr lang="ru-RU" sz="1600" dirty="0"/>
              <a:t> </a:t>
            </a:r>
            <a:r>
              <a:rPr lang="ru-RU" sz="1600" dirty="0" err="1"/>
              <a:t>деңгээли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799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-9531" y="47097"/>
            <a:ext cx="1148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: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ЖОЖдун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Окутуучулары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109581" y="6567036"/>
            <a:ext cx="61490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4243" y="672332"/>
            <a:ext cx="511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ГСЖ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стандарттары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жөнүндө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маалымат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булактары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7101747" y="3519940"/>
            <a:ext cx="2767217" cy="2602336"/>
            <a:chOff x="374736" y="1774085"/>
            <a:chExt cx="3370546" cy="337054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350237" y="2734938"/>
              <a:ext cx="1385295" cy="167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err="1" smtClean="0"/>
                <a:t>Социологдордун</a:t>
              </a:r>
              <a:r>
                <a:rPr lang="ru-RU" sz="1300" dirty="0"/>
                <a:t>, </a:t>
              </a:r>
              <a:r>
                <a:rPr lang="ru-RU" sz="1300" dirty="0" err="1"/>
                <a:t>психологдордун</a:t>
              </a:r>
              <a:r>
                <a:rPr lang="ru-RU" sz="1300" dirty="0"/>
                <a:t> </a:t>
              </a:r>
              <a:r>
                <a:rPr lang="ru-RU" sz="1300" dirty="0" err="1"/>
                <a:t>илимий</a:t>
              </a:r>
              <a:r>
                <a:rPr lang="ru-RU" sz="1300" dirty="0"/>
                <a:t> </a:t>
              </a:r>
              <a:r>
                <a:rPr lang="ru-RU" sz="1300" dirty="0" err="1"/>
                <a:t>басылмалары</a:t>
              </a:r>
              <a:r>
                <a:rPr lang="ru-RU" sz="1300" dirty="0"/>
                <a:t> 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664078" y="622887"/>
            <a:ext cx="1964051" cy="1875831"/>
            <a:chOff x="432884" y="1774085"/>
            <a:chExt cx="3370546" cy="3370546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84" y="1774085"/>
              <a:ext cx="3370546" cy="3370546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1367361" y="2882967"/>
              <a:ext cx="1435635" cy="884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/>
                <a:t>Сорос </a:t>
              </a:r>
              <a:r>
                <a:rPr lang="ru-RU" sz="1300" dirty="0"/>
                <a:t>Фонду 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041069" y="2414131"/>
            <a:ext cx="2725665" cy="2137930"/>
            <a:chOff x="374736" y="1774085"/>
            <a:chExt cx="3370546" cy="337054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1367360" y="2882966"/>
              <a:ext cx="1435635" cy="140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err="1"/>
                <a:t>БУУнун</a:t>
              </a:r>
              <a:r>
                <a:rPr lang="ru-RU" sz="1300" dirty="0"/>
                <a:t> </a:t>
              </a:r>
              <a:r>
                <a:rPr lang="ru-RU" sz="1300" dirty="0" err="1"/>
                <a:t>уюмдары</a:t>
              </a:r>
              <a:r>
                <a:rPr lang="ru-RU" sz="1300" dirty="0"/>
                <a:t> (ЮНЕСКО, </a:t>
              </a:r>
              <a:r>
                <a:rPr lang="ru-RU" sz="1300" dirty="0" smtClean="0"/>
                <a:t>ПРООН)</a:t>
              </a:r>
              <a:endParaRPr lang="ru-RU" sz="13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9546274" y="1419726"/>
            <a:ext cx="2975483" cy="3822030"/>
            <a:chOff x="-273709" y="1631782"/>
            <a:chExt cx="4995360" cy="499536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709" y="1631782"/>
              <a:ext cx="4995360" cy="4995360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1367360" y="2882967"/>
              <a:ext cx="1623542" cy="337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 smtClean="0"/>
                <a:t>«</a:t>
              </a:r>
              <a:r>
                <a:rPr lang="ru-RU" sz="900" dirty="0" err="1" smtClean="0"/>
                <a:t>Руководство"Окуяларды</a:t>
              </a:r>
              <a:r>
                <a:rPr lang="ru-RU" sz="900" dirty="0" smtClean="0"/>
                <a:t> </a:t>
              </a:r>
              <a:r>
                <a:rPr lang="ru-RU" sz="900" dirty="0" err="1"/>
                <a:t>гендердик</a:t>
              </a:r>
              <a:r>
                <a:rPr lang="ru-RU" sz="900" dirty="0"/>
                <a:t> </a:t>
              </a:r>
              <a:r>
                <a:rPr lang="ru-RU" sz="900" dirty="0" err="1"/>
                <a:t>жактан</a:t>
              </a:r>
              <a:r>
                <a:rPr lang="ru-RU" sz="900" dirty="0"/>
                <a:t> </a:t>
              </a:r>
              <a:r>
                <a:rPr lang="ru-RU" sz="900" dirty="0" err="1"/>
                <a:t>сезимтал</a:t>
              </a:r>
              <a:r>
                <a:rPr lang="ru-RU" sz="900" dirty="0"/>
                <a:t> </a:t>
              </a:r>
              <a:r>
                <a:rPr lang="ru-RU" sz="900" dirty="0" err="1"/>
                <a:t>чагылдыруу</a:t>
              </a:r>
              <a:r>
                <a:rPr lang="ru-RU" sz="900" dirty="0"/>
                <a:t> </a:t>
              </a:r>
              <a:r>
                <a:rPr lang="ru-RU" sz="900" dirty="0" err="1"/>
                <a:t>жана</a:t>
              </a:r>
              <a:r>
                <a:rPr lang="ru-RU" sz="900" dirty="0"/>
                <a:t> медиа </a:t>
              </a:r>
              <a:r>
                <a:rPr lang="ru-RU" sz="900" dirty="0" err="1"/>
                <a:t>сабаттуулук</a:t>
              </a:r>
              <a:r>
                <a:rPr lang="ru-RU" sz="900" dirty="0"/>
                <a:t> </a:t>
              </a:r>
              <a:r>
                <a:rPr lang="ru-RU" sz="900" dirty="0" err="1"/>
                <a:t>аркылуу</a:t>
              </a:r>
              <a:r>
                <a:rPr lang="ru-RU" sz="900" dirty="0"/>
                <a:t> </a:t>
              </a:r>
              <a:r>
                <a:rPr lang="ru-RU" sz="900" dirty="0" err="1"/>
                <a:t>экстремизмди</a:t>
              </a:r>
              <a:r>
                <a:rPr lang="ru-RU" sz="900" dirty="0"/>
                <a:t> </a:t>
              </a:r>
              <a:r>
                <a:rPr lang="ru-RU" sz="900" dirty="0" err="1"/>
                <a:t>пропагандалоого</a:t>
              </a:r>
              <a:r>
                <a:rPr lang="ru-RU" sz="900" dirty="0"/>
                <a:t> </a:t>
              </a:r>
              <a:r>
                <a:rPr lang="ru-RU" sz="900" dirty="0" err="1"/>
                <a:t>каршы</a:t>
              </a:r>
              <a:r>
                <a:rPr lang="ru-RU" sz="900" dirty="0"/>
                <a:t> </a:t>
              </a:r>
              <a:r>
                <a:rPr lang="ru-RU" sz="900" dirty="0" err="1"/>
                <a:t>аракеттенүү</a:t>
              </a:r>
              <a:r>
                <a:rPr lang="ru-RU" sz="900" dirty="0"/>
                <a:t> </a:t>
              </a:r>
              <a:r>
                <a:rPr lang="ru-RU" sz="900" dirty="0" err="1"/>
                <a:t>боюнча</a:t>
              </a:r>
              <a:r>
                <a:rPr lang="ru-RU" sz="900" dirty="0"/>
                <a:t> </a:t>
              </a:r>
              <a:r>
                <a:rPr lang="ru-RU" sz="900" dirty="0" err="1"/>
                <a:t>колдонмо</a:t>
              </a:r>
              <a:r>
                <a:rPr lang="ru-RU" sz="900" dirty="0"/>
                <a:t>" Г. </a:t>
              </a:r>
              <a:r>
                <a:rPr lang="ru-RU" sz="900" dirty="0" err="1"/>
                <a:t>Ибраева</a:t>
              </a:r>
              <a:r>
                <a:rPr lang="ru-RU" sz="900" dirty="0"/>
                <a:t> и Г. </a:t>
              </a:r>
              <a:r>
                <a:rPr lang="ru-RU" sz="900" dirty="0" err="1"/>
                <a:t>Торалиева</a:t>
              </a:r>
              <a:endParaRPr lang="ru-RU" sz="900" dirty="0"/>
            </a:p>
            <a:p>
              <a:pPr algn="ctr"/>
              <a:endParaRPr lang="ru-RU" sz="9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66374" y="1522799"/>
            <a:ext cx="1964051" cy="1875831"/>
            <a:chOff x="432884" y="1774085"/>
            <a:chExt cx="3370546" cy="337054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84" y="1774085"/>
              <a:ext cx="3370546" cy="33705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367361" y="2882967"/>
              <a:ext cx="1435635" cy="52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/>
                <a:t>КЛООП</a:t>
              </a: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177421" y="4684375"/>
            <a:ext cx="6041446" cy="4222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 smtClean="0"/>
              <a:t>Кыргыз</a:t>
            </a:r>
            <a:r>
              <a:rPr lang="ru-RU" sz="1600" dirty="0" smtClean="0"/>
              <a:t> </a:t>
            </a:r>
            <a:r>
              <a:rPr lang="ru-RU" sz="1600" dirty="0" err="1"/>
              <a:t>тилинде</a:t>
            </a:r>
            <a:r>
              <a:rPr lang="ru-RU" sz="1600" dirty="0"/>
              <a:t> </a:t>
            </a:r>
            <a:r>
              <a:rPr lang="ru-RU" sz="1600" dirty="0" err="1"/>
              <a:t>маалыматтын</a:t>
            </a:r>
            <a:r>
              <a:rPr lang="ru-RU" sz="1600" dirty="0"/>
              <a:t> </a:t>
            </a:r>
            <a:r>
              <a:rPr lang="ru-RU" sz="1600" dirty="0" err="1"/>
              <a:t>жетишсиздиги</a:t>
            </a:r>
            <a:r>
              <a:rPr lang="ru-RU" sz="1600" dirty="0"/>
              <a:t> (</a:t>
            </a:r>
            <a:r>
              <a:rPr lang="ru-RU" sz="1600" dirty="0" err="1" smtClean="0"/>
              <a:t>суроо-талаптын</a:t>
            </a:r>
            <a:r>
              <a:rPr lang="ru-RU" sz="1600" dirty="0" smtClean="0"/>
              <a:t> </a:t>
            </a:r>
            <a:r>
              <a:rPr lang="ru-RU" sz="1600" dirty="0" err="1" smtClean="0"/>
              <a:t>жоктугу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2477" y="5181350"/>
            <a:ext cx="7649125" cy="5749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 smtClean="0"/>
              <a:t>Колдонуучулардын</a:t>
            </a:r>
            <a:r>
              <a:rPr lang="ru-RU" sz="1600" dirty="0" smtClean="0"/>
              <a:t> </a:t>
            </a:r>
            <a:r>
              <a:rPr lang="ru-RU" sz="1600" dirty="0" err="1" smtClean="0"/>
              <a:t>кеңири</a:t>
            </a:r>
            <a:r>
              <a:rPr lang="ru-RU" sz="1600" dirty="0" smtClean="0"/>
              <a:t> </a:t>
            </a:r>
            <a:r>
              <a:rPr lang="ru-RU" sz="1600" dirty="0" err="1" smtClean="0"/>
              <a:t>катмарына</a:t>
            </a:r>
            <a:r>
              <a:rPr lang="ru-RU" sz="1600" dirty="0" smtClean="0"/>
              <a:t> </a:t>
            </a:r>
            <a:r>
              <a:rPr lang="ru-RU" sz="1600" dirty="0" err="1" smtClean="0"/>
              <a:t>жеткиликтүү</a:t>
            </a:r>
            <a:r>
              <a:rPr lang="ru-RU" sz="1600" dirty="0" smtClean="0"/>
              <a:t> </a:t>
            </a:r>
            <a:r>
              <a:rPr lang="ru-RU" sz="1600" dirty="0" err="1" smtClean="0"/>
              <a:t>тилде</a:t>
            </a:r>
            <a:r>
              <a:rPr lang="ru-RU" sz="1600" dirty="0" smtClean="0"/>
              <a:t> </a:t>
            </a:r>
            <a:r>
              <a:rPr lang="ru-RU" sz="1600" dirty="0" err="1" smtClean="0"/>
              <a:t>берилген</a:t>
            </a:r>
            <a:r>
              <a:rPr lang="ru-RU" sz="1600" dirty="0" smtClean="0"/>
              <a:t> </a:t>
            </a:r>
            <a:r>
              <a:rPr lang="ru-RU" sz="1600" dirty="0" err="1" smtClean="0"/>
              <a:t>маалыматтын</a:t>
            </a:r>
            <a:r>
              <a:rPr lang="ru-RU" sz="1600" dirty="0" smtClean="0"/>
              <a:t> </a:t>
            </a:r>
            <a:r>
              <a:rPr lang="ru-RU" sz="1600" dirty="0" err="1" smtClean="0"/>
              <a:t>жетишсиздиги</a:t>
            </a:r>
            <a:endParaRPr lang="ru-RU" sz="16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2478" y="5830424"/>
            <a:ext cx="7649125" cy="57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ГС </a:t>
            </a:r>
            <a:r>
              <a:rPr lang="ru-RU" sz="1600" dirty="0" err="1" smtClean="0"/>
              <a:t>алдын</a:t>
            </a:r>
            <a:r>
              <a:rPr lang="ru-RU" sz="1600" dirty="0" smtClean="0"/>
              <a:t> </a:t>
            </a:r>
            <a:r>
              <a:rPr lang="ru-RU" sz="1600" dirty="0" err="1" smtClean="0"/>
              <a:t>алууга</a:t>
            </a:r>
            <a:r>
              <a:rPr lang="ru-RU" sz="1600" dirty="0" smtClean="0"/>
              <a:t> </a:t>
            </a:r>
            <a:r>
              <a:rPr lang="ru-RU" sz="1600" dirty="0" err="1" smtClean="0"/>
              <a:t>багытталган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профессионалдык</a:t>
            </a:r>
            <a:r>
              <a:rPr lang="ru-RU" sz="1600" dirty="0" smtClean="0"/>
              <a:t> </a:t>
            </a:r>
            <a:r>
              <a:rPr lang="ru-RU" sz="1600" dirty="0" err="1" smtClean="0"/>
              <a:t>макалалардын</a:t>
            </a:r>
            <a:r>
              <a:rPr lang="ru-RU" sz="1600" dirty="0" smtClean="0"/>
              <a:t>, </a:t>
            </a:r>
            <a:r>
              <a:rPr lang="ru-RU" sz="1600" dirty="0" err="1" smtClean="0"/>
              <a:t>изилдөөлөрдүн</a:t>
            </a:r>
            <a:r>
              <a:rPr lang="ru-RU" sz="1600" dirty="0" smtClean="0"/>
              <a:t>, </a:t>
            </a:r>
            <a:r>
              <a:rPr lang="ru-RU" sz="1600" dirty="0" err="1" smtClean="0"/>
              <a:t>иликтөөлөрдүн</a:t>
            </a:r>
            <a:r>
              <a:rPr lang="ru-RU" sz="1600" dirty="0" smtClean="0"/>
              <a:t> </a:t>
            </a:r>
            <a:r>
              <a:rPr lang="ru-RU" sz="1600" dirty="0" err="1" smtClean="0"/>
              <a:t>жетишсиздиги</a:t>
            </a:r>
            <a:endParaRPr lang="ru-RU" sz="16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6BD207A-2BBB-F926-E3A7-E4EF0FBD3A66}"/>
              </a:ext>
            </a:extLst>
          </p:cNvPr>
          <p:cNvGrpSpPr/>
          <p:nvPr/>
        </p:nvGrpSpPr>
        <p:grpSpPr>
          <a:xfrm>
            <a:off x="2350077" y="1522798"/>
            <a:ext cx="2708867" cy="2727657"/>
            <a:chOff x="374736" y="1774085"/>
            <a:chExt cx="3370546" cy="337054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4BF2A295-6EAD-DBF8-D99B-027A2DAA6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AE29719-F9DF-8B61-4FA3-EC4A6C881965}"/>
                </a:ext>
              </a:extLst>
            </p:cNvPr>
            <p:cNvSpPr/>
            <p:nvPr/>
          </p:nvSpPr>
          <p:spPr>
            <a:xfrm>
              <a:off x="1367360" y="2882967"/>
              <a:ext cx="1385296" cy="912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 smtClean="0"/>
                <a:t>Долбоор</a:t>
              </a:r>
              <a:endParaRPr lang="ru-RU" sz="1400" dirty="0" smtClean="0"/>
            </a:p>
            <a:p>
              <a:pPr algn="ctr"/>
              <a:r>
                <a:rPr lang="en-US" sz="1400" dirty="0" smtClean="0"/>
                <a:t>HERo/</a:t>
              </a:r>
              <a:r>
                <a:rPr lang="ru-RU" sz="1400" dirty="0" err="1" smtClean="0"/>
                <a:t>ДаткАйым</a:t>
              </a:r>
              <a:endParaRPr lang="ru-RU" sz="14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66683467-732B-7B1E-60C4-B1C1498162E4}"/>
              </a:ext>
            </a:extLst>
          </p:cNvPr>
          <p:cNvGrpSpPr/>
          <p:nvPr/>
        </p:nvGrpSpPr>
        <p:grpSpPr>
          <a:xfrm>
            <a:off x="7324343" y="710671"/>
            <a:ext cx="1967528" cy="2345765"/>
            <a:chOff x="374736" y="1774085"/>
            <a:chExt cx="3370546" cy="337054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0894EBE8-74F6-4309-7E67-654BB696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BE9EDC69-5F48-E699-5F74-2049B4D4EEB6}"/>
                </a:ext>
              </a:extLst>
            </p:cNvPr>
            <p:cNvSpPr/>
            <p:nvPr/>
          </p:nvSpPr>
          <p:spPr>
            <a:xfrm>
              <a:off x="1367360" y="2882966"/>
              <a:ext cx="1435635" cy="75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/>
                <a:t>С</a:t>
              </a:r>
              <a:r>
                <a:rPr lang="ru-RU" sz="1400" dirty="0" err="1" smtClean="0"/>
                <a:t>оцтармактар</a:t>
              </a:r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12CE864-C04F-5A40-532B-91B524CE57D7}"/>
              </a:ext>
            </a:extLst>
          </p:cNvPr>
          <p:cNvGrpSpPr/>
          <p:nvPr/>
        </p:nvGrpSpPr>
        <p:grpSpPr>
          <a:xfrm>
            <a:off x="10657100" y="4250456"/>
            <a:ext cx="2345969" cy="2447385"/>
            <a:chOff x="482745" y="1681240"/>
            <a:chExt cx="3324561" cy="332456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8DC7410C-2A3C-2E97-6F1B-B7A218BE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5" y="1681240"/>
              <a:ext cx="3324561" cy="3324561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A7122EDF-687F-4E3D-CE3E-7E32BD7A8296}"/>
                </a:ext>
              </a:extLst>
            </p:cNvPr>
            <p:cNvSpPr/>
            <p:nvPr/>
          </p:nvSpPr>
          <p:spPr>
            <a:xfrm>
              <a:off x="1367361" y="2882967"/>
              <a:ext cx="1385297" cy="129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ГСЖ </a:t>
              </a:r>
              <a:r>
                <a:rPr lang="ru-RU" sz="1400" dirty="0" err="1"/>
                <a:t>боюнча</a:t>
              </a:r>
              <a:r>
                <a:rPr lang="ru-RU" sz="1400" dirty="0"/>
                <a:t> Курс </a:t>
              </a:r>
              <a:r>
                <a:rPr lang="en-US" sz="1400" dirty="0" smtClean="0"/>
                <a:t>Cabar.asia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65DB241C-4C8A-F9EB-0BD1-456F8A23C97C}"/>
              </a:ext>
            </a:extLst>
          </p:cNvPr>
          <p:cNvGrpSpPr/>
          <p:nvPr/>
        </p:nvGrpSpPr>
        <p:grpSpPr>
          <a:xfrm>
            <a:off x="-353862" y="693428"/>
            <a:ext cx="3538111" cy="3873189"/>
            <a:chOff x="374736" y="1774085"/>
            <a:chExt cx="3370546" cy="3370546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0AFB3F25-EC70-79A8-A907-FCC89DD8D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C97F2341-B582-3CC2-7906-C7B82ADAB3DB}"/>
                </a:ext>
              </a:extLst>
            </p:cNvPr>
            <p:cNvSpPr/>
            <p:nvPr/>
          </p:nvSpPr>
          <p:spPr>
            <a:xfrm>
              <a:off x="1432835" y="2882967"/>
              <a:ext cx="1207205" cy="1298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latin typeface="Roboto Condensed" panose="020F0502020204030204" pitchFamily="34" charset="0"/>
                </a:rPr>
                <a:t> </a:t>
              </a:r>
              <a:r>
                <a:rPr lang="ru-RU" sz="1300" dirty="0">
                  <a:latin typeface="Roboto Condensed" panose="020F0502020204030204" pitchFamily="34" charset="0"/>
                </a:rPr>
                <a:t>"</a:t>
              </a:r>
              <a:r>
                <a:rPr lang="ru-RU" sz="1300" dirty="0" err="1">
                  <a:latin typeface="Roboto Condensed" panose="020F0502020204030204" pitchFamily="34" charset="0"/>
                </a:rPr>
                <a:t>Гендердик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сезимтал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журналистиканын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стандарттары"методикалык</a:t>
              </a:r>
              <a:r>
                <a:rPr lang="ru-RU" sz="1300" dirty="0">
                  <a:latin typeface="Roboto Condensed" panose="020F0502020204030204" pitchFamily="34" charset="0"/>
                </a:rPr>
                <a:t> </a:t>
              </a:r>
              <a:r>
                <a:rPr lang="ru-RU" sz="1300" dirty="0" err="1">
                  <a:latin typeface="Roboto Condensed" panose="020F0502020204030204" pitchFamily="34" charset="0"/>
                </a:rPr>
                <a:t>колдонмосу</a:t>
              </a:r>
              <a:endParaRPr lang="ru-RU" sz="1300" i="0" dirty="0">
                <a:effectLst/>
                <a:latin typeface="Roboto Condensed" panose="020F050202020403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6E64F200-8481-1F17-5B25-FFC38850B6BB}"/>
              </a:ext>
            </a:extLst>
          </p:cNvPr>
          <p:cNvGrpSpPr/>
          <p:nvPr/>
        </p:nvGrpSpPr>
        <p:grpSpPr>
          <a:xfrm>
            <a:off x="8843776" y="4131354"/>
            <a:ext cx="2631787" cy="2762082"/>
            <a:chOff x="374736" y="1774085"/>
            <a:chExt cx="3370546" cy="3370546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1BA9BAD0-D753-C5A4-08E3-7447460F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774085"/>
              <a:ext cx="3370546" cy="3370546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DA8F73C4-77DB-F276-EA6C-5F9CD281A39B}"/>
                </a:ext>
              </a:extLst>
            </p:cNvPr>
            <p:cNvSpPr/>
            <p:nvPr/>
          </p:nvSpPr>
          <p:spPr>
            <a:xfrm>
              <a:off x="1367360" y="2882967"/>
              <a:ext cx="1385296" cy="638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 smtClean="0"/>
                <a:t>Гендердик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эксперттер</a:t>
              </a:r>
              <a:endParaRPr lang="ru-RU" sz="1400" dirty="0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08A5288B-AB0D-73D3-746F-9D0DFA043815}"/>
              </a:ext>
            </a:extLst>
          </p:cNvPr>
          <p:cNvGrpSpPr/>
          <p:nvPr/>
        </p:nvGrpSpPr>
        <p:grpSpPr>
          <a:xfrm>
            <a:off x="4186625" y="1403191"/>
            <a:ext cx="2725664" cy="3120572"/>
            <a:chOff x="374736" y="1575353"/>
            <a:chExt cx="3370546" cy="41130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1ADA72B2-702D-8D6A-848A-1D6C4C5E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36" y="1575353"/>
              <a:ext cx="3370546" cy="411305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095FA6FF-1311-263A-72B8-7DFF58D32C51}"/>
                </a:ext>
              </a:extLst>
            </p:cNvPr>
            <p:cNvSpPr/>
            <p:nvPr/>
          </p:nvSpPr>
          <p:spPr>
            <a:xfrm>
              <a:off x="1367361" y="2882967"/>
              <a:ext cx="1385296" cy="182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/>
                <a:t>Тренинг </a:t>
              </a:r>
              <a:r>
                <a:rPr lang="ru-RU" sz="1400" dirty="0" err="1"/>
                <a:t>модулдары</a:t>
              </a:r>
              <a:r>
                <a:rPr lang="ru-RU" sz="1400" dirty="0"/>
                <a:t> / </a:t>
              </a:r>
              <a:r>
                <a:rPr lang="ru-RU" sz="1400" dirty="0" err="1"/>
                <a:t>материалдар</a:t>
              </a:r>
              <a:r>
                <a:rPr lang="en-US" sz="1400" dirty="0"/>
                <a:t>HERo/</a:t>
              </a:r>
              <a:r>
                <a:rPr lang="ru-RU" sz="1400" dirty="0" err="1"/>
                <a:t>ДаткАйым</a:t>
              </a:r>
              <a:r>
                <a:rPr lang="ru-RU" sz="1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0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100549" y="6567036"/>
            <a:ext cx="6158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-1" y="-6198"/>
            <a:ext cx="1056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>
                <a:solidFill>
                  <a:srgbClr val="4472C4">
                    <a:lumMod val="50000"/>
                  </a:srgbClr>
                </a:solidFill>
              </a:rPr>
              <a:t>Изилдөө жыйынтыктары: </a:t>
            </a:r>
            <a:r>
              <a:rPr lang="ru-RU" sz="3600" b="1">
                <a:solidFill>
                  <a:srgbClr val="ED7D31">
                    <a:lumMod val="75000"/>
                  </a:srgbClr>
                </a:solidFill>
              </a:rPr>
              <a:t>ЖОЖдун Окутуучулары</a:t>
            </a:r>
            <a:endParaRPr lang="ru-RU" sz="3600" b="1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50" y="1945473"/>
            <a:ext cx="868899" cy="868899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6" y="1945471"/>
            <a:ext cx="868899" cy="86889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93" y="1945472"/>
            <a:ext cx="868899" cy="868899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4" y="1945473"/>
            <a:ext cx="868899" cy="868899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60" y="1945471"/>
            <a:ext cx="868899" cy="86889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52" y="1945472"/>
            <a:ext cx="868899" cy="868899"/>
          </a:xfrm>
          <a:prstGeom prst="rect">
            <a:avLst/>
          </a:prstGeom>
        </p:spPr>
      </p:pic>
      <p:sp>
        <p:nvSpPr>
          <p:cNvPr id="92" name="Скругленный прямоугольник 91"/>
          <p:cNvSpPr/>
          <p:nvPr/>
        </p:nvSpPr>
        <p:spPr>
          <a:xfrm>
            <a:off x="1157462" y="919416"/>
            <a:ext cx="2549373" cy="886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ГСЖ </a:t>
            </a:r>
            <a:r>
              <a:rPr lang="ru-RU" sz="1600" dirty="0" err="1"/>
              <a:t>маселелери</a:t>
            </a:r>
            <a:r>
              <a:rPr lang="ru-RU" sz="1600" dirty="0"/>
              <a:t> "Гендер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медиа"предметинин</a:t>
            </a:r>
            <a:r>
              <a:rPr lang="ru-RU" sz="1600" dirty="0"/>
              <a:t> </a:t>
            </a:r>
            <a:r>
              <a:rPr lang="ru-RU" sz="1600" dirty="0" err="1"/>
              <a:t>алкагында</a:t>
            </a:r>
            <a:r>
              <a:rPr lang="ru-RU" sz="1600" dirty="0"/>
              <a:t> </a:t>
            </a:r>
            <a:r>
              <a:rPr lang="ru-RU" sz="1600" dirty="0" err="1"/>
              <a:t>изилденет</a:t>
            </a:r>
            <a:endParaRPr lang="ru-RU" sz="1600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618576" y="919416"/>
            <a:ext cx="3823483" cy="8864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ГСЖ </a:t>
            </a:r>
            <a:r>
              <a:rPr lang="ru-RU" sz="1600" dirty="0" err="1"/>
              <a:t>суроолору</a:t>
            </a:r>
            <a:r>
              <a:rPr lang="ru-RU" sz="1600" dirty="0"/>
              <a:t> </a:t>
            </a:r>
            <a:r>
              <a:rPr lang="ru-RU" sz="1600" dirty="0" err="1"/>
              <a:t>окуу</a:t>
            </a:r>
            <a:r>
              <a:rPr lang="ru-RU" sz="1600" dirty="0"/>
              <a:t> </a:t>
            </a:r>
            <a:r>
              <a:rPr lang="ru-RU" sz="1600" dirty="0" err="1"/>
              <a:t>программаларына</a:t>
            </a:r>
            <a:r>
              <a:rPr lang="ru-RU" sz="1600" dirty="0"/>
              <a:t> </a:t>
            </a:r>
            <a:r>
              <a:rPr lang="ru-RU" sz="1600" dirty="0" err="1"/>
              <a:t>киргизилген</a:t>
            </a:r>
            <a:r>
              <a:rPr lang="ru-RU" sz="1600" dirty="0"/>
              <a:t> </a:t>
            </a:r>
            <a:r>
              <a:rPr lang="ru-RU" sz="1600" dirty="0" err="1"/>
              <a:t>эмес</a:t>
            </a:r>
            <a:endParaRPr lang="ru-RU" sz="1600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09863" y="2954012"/>
            <a:ext cx="6885689" cy="582621"/>
          </a:xfrm>
          <a:prstGeom prst="roundRect">
            <a:avLst/>
          </a:prstGeom>
          <a:solidFill>
            <a:srgbClr val="A9CBE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Журналисттер коомдогу байланышты жүзөгө ашыруучу негизги субъект.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09863" y="4282073"/>
            <a:ext cx="6885689" cy="644257"/>
          </a:xfrm>
          <a:prstGeom prst="roundRect">
            <a:avLst/>
          </a:prstGeom>
          <a:solidFill>
            <a:srgbClr val="A9CBE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Журналисттер маалыматтын кабыл алынышына жана берилишине таасир этет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9863" y="5671770"/>
            <a:ext cx="6885689" cy="886413"/>
          </a:xfrm>
          <a:prstGeom prst="roundRect">
            <a:avLst/>
          </a:prstGeom>
          <a:solidFill>
            <a:srgbClr val="A9CBE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проблематика -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коомду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өнүктүрүүнүн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маанилүү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элементи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социалдык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адилеттүүлүк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маселеси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Крест 25"/>
          <p:cNvSpPr/>
          <p:nvPr/>
        </p:nvSpPr>
        <p:spPr>
          <a:xfrm>
            <a:off x="3629647" y="3649576"/>
            <a:ext cx="560263" cy="519554"/>
          </a:xfrm>
          <a:prstGeom prst="plus">
            <a:avLst>
              <a:gd name="adj" fmla="val 3696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Крест 97"/>
          <p:cNvSpPr/>
          <p:nvPr/>
        </p:nvSpPr>
        <p:spPr>
          <a:xfrm>
            <a:off x="3629646" y="5054228"/>
            <a:ext cx="560263" cy="519554"/>
          </a:xfrm>
          <a:prstGeom prst="plus">
            <a:avLst>
              <a:gd name="adj" fmla="val 3696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030001" y="4188465"/>
            <a:ext cx="771099" cy="68796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15450" y="3177540"/>
            <a:ext cx="2541270" cy="30861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ГСЖ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үйрөнүү</a:t>
            </a:r>
            <a:r>
              <a:rPr lang="ru-RU" dirty="0"/>
              <a:t> журналистика </a:t>
            </a:r>
            <a:r>
              <a:rPr lang="ru-RU" dirty="0" err="1"/>
              <a:t>факультетинин</a:t>
            </a:r>
            <a:r>
              <a:rPr lang="ru-RU" dirty="0"/>
              <a:t> </a:t>
            </a:r>
            <a:r>
              <a:rPr lang="ru-RU" dirty="0" err="1"/>
              <a:t>студенттери</a:t>
            </a:r>
            <a:r>
              <a:rPr lang="ru-RU" dirty="0"/>
              <a:t> үчүн </a:t>
            </a:r>
            <a:r>
              <a:rPr lang="ru-RU" dirty="0" err="1"/>
              <a:t>милдеттүү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3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785D66-46F4-4301-871C-3506D4F934E0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Изилдөөнүн максаттары жана милдеттери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A7FBAD1F-D234-42F6-924A-CA1CD978F147}"/>
              </a:ext>
            </a:extLst>
          </p:cNvPr>
          <p:cNvSpPr/>
          <p:nvPr/>
        </p:nvSpPr>
        <p:spPr>
          <a:xfrm>
            <a:off x="965199" y="1665514"/>
            <a:ext cx="3764643" cy="4608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Изилдөөнүн максаты-КР ЖМК ишмердүүлүгүнүн гендердик аспектилери боюнча учурдагы кырдаалды аныктоо жана талдоо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xmlns="" id="{ABFBACB8-8D8A-4E8C-BD9A-AA7CB8D6038E}"/>
              </a:ext>
            </a:extLst>
          </p:cNvPr>
          <p:cNvSpPr/>
          <p:nvPr/>
        </p:nvSpPr>
        <p:spPr>
          <a:xfrm>
            <a:off x="4729842" y="1665514"/>
            <a:ext cx="7101840" cy="1312817"/>
          </a:xfrm>
          <a:prstGeom prst="leftArrow">
            <a:avLst>
              <a:gd name="adj1" fmla="val 70741"/>
              <a:gd name="adj2" fmla="val 94444"/>
            </a:avLst>
          </a:prstGeom>
          <a:solidFill>
            <a:srgbClr val="F8CBAA"/>
          </a:solidFill>
          <a:ln>
            <a:solidFill>
              <a:srgbClr val="E15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Гендердик-сезимтал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журналистиканын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мындан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ары-ГСЖ)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стандарттарын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колдонуу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практикасы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Стрелка: влево 24">
            <a:extLst>
              <a:ext uri="{FF2B5EF4-FFF2-40B4-BE49-F238E27FC236}">
                <a16:creationId xmlns:a16="http://schemas.microsoft.com/office/drawing/2014/main" xmlns="" id="{745FADF4-8D2A-4007-9DA6-539B0A7AE8DD}"/>
              </a:ext>
            </a:extLst>
          </p:cNvPr>
          <p:cNvSpPr/>
          <p:nvPr/>
        </p:nvSpPr>
        <p:spPr>
          <a:xfrm>
            <a:off x="4754880" y="3180946"/>
            <a:ext cx="7101840" cy="1312817"/>
          </a:xfrm>
          <a:prstGeom prst="leftArrow">
            <a:avLst>
              <a:gd name="adj1" fmla="val 70741"/>
              <a:gd name="adj2" fmla="val 94444"/>
            </a:avLst>
          </a:prstGeom>
          <a:solidFill>
            <a:srgbClr val="F8CBAA"/>
          </a:solidFill>
          <a:ln>
            <a:solidFill>
              <a:srgbClr val="E15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Журналисттерди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даярдоо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квалификациясын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жогорулатуу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программаларына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ГСЖ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маселелерин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интеграциялоо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деңгээли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Стрелка: влево 25">
            <a:extLst>
              <a:ext uri="{FF2B5EF4-FFF2-40B4-BE49-F238E27FC236}">
                <a16:creationId xmlns:a16="http://schemas.microsoft.com/office/drawing/2014/main" xmlns="" id="{4BC5F37A-EA12-48E0-96B0-69F7C086C52F}"/>
              </a:ext>
            </a:extLst>
          </p:cNvPr>
          <p:cNvSpPr/>
          <p:nvPr/>
        </p:nvSpPr>
        <p:spPr>
          <a:xfrm>
            <a:off x="4754880" y="4696378"/>
            <a:ext cx="7101840" cy="1795861"/>
          </a:xfrm>
          <a:prstGeom prst="leftArrow">
            <a:avLst>
              <a:gd name="adj1" fmla="val 70741"/>
              <a:gd name="adj2" fmla="val 68258"/>
            </a:avLst>
          </a:prstGeom>
          <a:solidFill>
            <a:srgbClr val="F8CBAA"/>
          </a:solidFill>
          <a:ln>
            <a:solidFill>
              <a:srgbClr val="E15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ГСЖ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стандарттарын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колдонуу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жаштар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менен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майыптардын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көйгөйлөрүн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чагылдыруу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үчүн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ЖМКнын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потенциалын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жогорулатуу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учурдагы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мурунку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изилдөөлөргө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долбоорлорго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демилгелерге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сереп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салуу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138400" y="160159"/>
            <a:ext cx="87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8400" y="951978"/>
            <a:ext cx="693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Мамлекеттик</a:t>
            </a:r>
            <a:r>
              <a:rPr lang="ru-RU" b="1" dirty="0" smtClean="0"/>
              <a:t> </a:t>
            </a:r>
            <a:r>
              <a:rPr lang="ru-RU" b="1" dirty="0" err="1"/>
              <a:t>органдар</a:t>
            </a:r>
            <a:r>
              <a:rPr lang="ru-RU" b="1" dirty="0"/>
              <a:t> </a:t>
            </a:r>
            <a:r>
              <a:rPr lang="ru-RU" b="1" dirty="0" smtClean="0"/>
              <a:t>үчүн</a:t>
            </a:r>
            <a:endParaRPr lang="ru-RU" b="1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49A2D01C-1063-472D-989B-4677D8A2A847}"/>
              </a:ext>
            </a:extLst>
          </p:cNvPr>
          <p:cNvGrpSpPr/>
          <p:nvPr/>
        </p:nvGrpSpPr>
        <p:grpSpPr>
          <a:xfrm>
            <a:off x="938462" y="1455698"/>
            <a:ext cx="10787281" cy="1776549"/>
            <a:chOff x="502920" y="1449976"/>
            <a:chExt cx="11353800" cy="1776549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819094B1-7D55-4224-BF42-1B5BC134C914}"/>
                </a:ext>
              </a:extLst>
            </p:cNvPr>
            <p:cNvSpPr/>
            <p:nvPr/>
          </p:nvSpPr>
          <p:spPr>
            <a:xfrm>
              <a:off x="502920" y="1449976"/>
              <a:ext cx="11353800" cy="177654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algn="just"/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теңчиликти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камсыз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кылууда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биринчи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кезектеги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ролду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ойнойт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топтордун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мыйзамдуу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укуктары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бекемделген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бирок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ишке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ашыруу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механизми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жүзүндө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иштебейт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Ошондуктан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мыйзам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чыгаруу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укуктуулуктун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Заманбап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институтун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маанилүү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Мамлекеттик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муниципалдык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уюмдардын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ичинде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кадр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саясатын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жөнгө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салуучу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документтерде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бекемделиши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515E4F06-AB71-4FA4-BBFA-30A070F6B0F5}"/>
                </a:ext>
              </a:extLst>
            </p:cNvPr>
            <p:cNvSpPr/>
            <p:nvPr/>
          </p:nvSpPr>
          <p:spPr>
            <a:xfrm>
              <a:off x="666205" y="1554480"/>
              <a:ext cx="679269" cy="5747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9642D9E-9886-43FE-89E1-3AFD3A7B4444}"/>
              </a:ext>
            </a:extLst>
          </p:cNvPr>
          <p:cNvGrpSpPr/>
          <p:nvPr/>
        </p:nvGrpSpPr>
        <p:grpSpPr>
          <a:xfrm>
            <a:off x="938462" y="3336751"/>
            <a:ext cx="10787282" cy="1509569"/>
            <a:chOff x="502920" y="1449976"/>
            <a:chExt cx="11353800" cy="1509569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8366D922-F163-4065-BCDD-CCB60A668DF7}"/>
                </a:ext>
              </a:extLst>
            </p:cNvPr>
            <p:cNvSpPr/>
            <p:nvPr/>
          </p:nvSpPr>
          <p:spPr>
            <a:xfrm>
              <a:off x="502920" y="1449976"/>
              <a:ext cx="11353800" cy="150956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algn="just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ӨЭУ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өнөктөштүктө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гендер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медиа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сабаттуулук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калк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арасында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берүү-агартуу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иштерин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жүргүзүү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стандарттарды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бардык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мүмкүн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болгон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каналдар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ЖМК,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жарандык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уюмдары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жалпы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берүүчү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мектептерден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баштап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уюмдары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аркылуу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коомго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7657187F-4222-4F35-B3B7-AED787FA9224}"/>
                </a:ext>
              </a:extLst>
            </p:cNvPr>
            <p:cNvSpPr/>
            <p:nvPr/>
          </p:nvSpPr>
          <p:spPr>
            <a:xfrm>
              <a:off x="666205" y="1554480"/>
              <a:ext cx="679269" cy="5747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5A1BA05E-D6DB-4E13-B3E1-666EC2F06373}"/>
              </a:ext>
            </a:extLst>
          </p:cNvPr>
          <p:cNvGrpSpPr/>
          <p:nvPr/>
        </p:nvGrpSpPr>
        <p:grpSpPr>
          <a:xfrm>
            <a:off x="938460" y="4950824"/>
            <a:ext cx="10787283" cy="785913"/>
            <a:chOff x="502920" y="1449976"/>
            <a:chExt cx="11353800" cy="78591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C34E0CDE-7953-4BD7-827C-655EF7C4A2B6}"/>
                </a:ext>
              </a:extLst>
            </p:cNvPr>
            <p:cNvSpPr/>
            <p:nvPr/>
          </p:nvSpPr>
          <p:spPr>
            <a:xfrm>
              <a:off x="502920" y="1449976"/>
              <a:ext cx="11353800" cy="78591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algn="just"/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Журналисттерди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даярдоо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алектенген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ЖОЖдордун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программаларына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ГСЖны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киргизүү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9788CA7A-9C80-443B-88C9-6621016A2296}"/>
                </a:ext>
              </a:extLst>
            </p:cNvPr>
            <p:cNvSpPr/>
            <p:nvPr/>
          </p:nvSpPr>
          <p:spPr>
            <a:xfrm>
              <a:off x="666205" y="1554480"/>
              <a:ext cx="679269" cy="5747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5442090E-6925-4249-9C76-1C955A78D5D4}"/>
              </a:ext>
            </a:extLst>
          </p:cNvPr>
          <p:cNvGrpSpPr/>
          <p:nvPr/>
        </p:nvGrpSpPr>
        <p:grpSpPr>
          <a:xfrm>
            <a:off x="938460" y="5847154"/>
            <a:ext cx="10787284" cy="785913"/>
            <a:chOff x="455764" y="1448906"/>
            <a:chExt cx="11353800" cy="785913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B195CA9C-51DC-4F76-BFE8-AD546521D754}"/>
                </a:ext>
              </a:extLst>
            </p:cNvPr>
            <p:cNvSpPr/>
            <p:nvPr/>
          </p:nvSpPr>
          <p:spPr>
            <a:xfrm>
              <a:off x="455764" y="1448906"/>
              <a:ext cx="11353800" cy="785913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algn="just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илимий-изилдөө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иштерин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жүргүзүү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проблематика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басмырлоо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кандай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аспектилерди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изилдөө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</a:t>
              </a: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DC24287C-4E92-4A37-A92B-8E282104FEE9}"/>
                </a:ext>
              </a:extLst>
            </p:cNvPr>
            <p:cNvSpPr/>
            <p:nvPr/>
          </p:nvSpPr>
          <p:spPr>
            <a:xfrm>
              <a:off x="666205" y="1554480"/>
              <a:ext cx="679269" cy="5747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89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198168" y="160159"/>
            <a:ext cx="86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440" y="951978"/>
            <a:ext cx="68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ММК </a:t>
            </a:r>
            <a:r>
              <a:rPr lang="ru-RU" b="1" dirty="0"/>
              <a:t>үчүн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49A2D01C-1063-472D-989B-4677D8A2A847}"/>
              </a:ext>
            </a:extLst>
          </p:cNvPr>
          <p:cNvGrpSpPr/>
          <p:nvPr/>
        </p:nvGrpSpPr>
        <p:grpSpPr>
          <a:xfrm>
            <a:off x="962526" y="1455698"/>
            <a:ext cx="10763218" cy="2384782"/>
            <a:chOff x="522862" y="1449976"/>
            <a:chExt cx="11333858" cy="2384782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819094B1-7D55-4224-BF42-1B5BC134C914}"/>
                </a:ext>
              </a:extLst>
            </p:cNvPr>
            <p:cNvSpPr/>
            <p:nvPr/>
          </p:nvSpPr>
          <p:spPr>
            <a:xfrm>
              <a:off x="522862" y="1449976"/>
              <a:ext cx="11333858" cy="2384782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Коомдук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пикирди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калыптандыруу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стереотиптерди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жоюу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позитивдүү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кейстерди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көбүрөөк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зарыл: 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Көбүнчө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аялдарды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"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"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кесиптеринде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эмес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"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эркектер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" (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IT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чөйрөсүндө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тескерисинче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салттуу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эмес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ролдордогу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Эркектер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жөнүндө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бала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багуучулар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эркек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декрет,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позитивдүү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аталык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Улгайган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адамдардын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активдүү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өкүлдөрү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тууралуу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жаркын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кейс: профессор Карасева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Тик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Токто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Токтун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чон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энеси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ал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бул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тармактын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форматында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өзүнүн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жашоосу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соолугу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тууралуу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берет). </a:t>
              </a:r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Майыптыгы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активдүү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адамдар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ж. б.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515E4F06-AB71-4FA4-BBFA-30A070F6B0F5}"/>
                </a:ext>
              </a:extLst>
            </p:cNvPr>
            <p:cNvSpPr/>
            <p:nvPr/>
          </p:nvSpPr>
          <p:spPr>
            <a:xfrm>
              <a:off x="666205" y="1554480"/>
              <a:ext cx="679269" cy="5747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5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6C8FE98C-B1D9-4AEC-A466-41171C10FDF0}"/>
              </a:ext>
            </a:extLst>
          </p:cNvPr>
          <p:cNvGrpSpPr/>
          <p:nvPr/>
        </p:nvGrpSpPr>
        <p:grpSpPr>
          <a:xfrm>
            <a:off x="962524" y="3905795"/>
            <a:ext cx="10763219" cy="679270"/>
            <a:chOff x="502920" y="1449976"/>
            <a:chExt cx="11353800" cy="67927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xmlns="" id="{9ADA9418-E1A5-4BD4-A715-D63DC03F60A0}"/>
                </a:ext>
              </a:extLst>
            </p:cNvPr>
            <p:cNvSpPr/>
            <p:nvPr/>
          </p:nvSpPr>
          <p:spPr>
            <a:xfrm>
              <a:off x="502920" y="1449976"/>
              <a:ext cx="11353800" cy="679270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жарыяланган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иштердин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абалын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көзөмөлдөшү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убакыт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өткөндөн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кийин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басылмалардын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каармандарына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эмне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болгон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5C3A2823-DB41-46B1-96BE-B9D574AE3D5A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6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F2F6278-CDEA-47C9-9F06-DD4A6E002300}"/>
              </a:ext>
            </a:extLst>
          </p:cNvPr>
          <p:cNvGrpSpPr/>
          <p:nvPr/>
        </p:nvGrpSpPr>
        <p:grpSpPr>
          <a:xfrm>
            <a:off x="946195" y="4650379"/>
            <a:ext cx="10763219" cy="966649"/>
            <a:chOff x="502920" y="1449975"/>
            <a:chExt cx="11353800" cy="96664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xmlns="" id="{34744A32-FC25-4D73-91BB-C2E47F2DC4AA}"/>
                </a:ext>
              </a:extLst>
            </p:cNvPr>
            <p:cNvSpPr/>
            <p:nvPr/>
          </p:nvSpPr>
          <p:spPr>
            <a:xfrm>
              <a:off x="502920" y="1449975"/>
              <a:ext cx="11353800" cy="966649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темага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материалдарды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берүүнүн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формаларын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диверсификациялоосу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аспектилерди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эске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"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бул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жерде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эмне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туура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эмес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"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экенин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жаңылык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эмес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берүүчү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да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болушу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88336506-BC34-483C-BE17-5EC471F0C33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7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5318F444-9D87-4BB4-807D-229B10EE6FE7}"/>
              </a:ext>
            </a:extLst>
          </p:cNvPr>
          <p:cNvGrpSpPr/>
          <p:nvPr/>
        </p:nvGrpSpPr>
        <p:grpSpPr>
          <a:xfrm>
            <a:off x="946194" y="5731192"/>
            <a:ext cx="10799491" cy="966649"/>
            <a:chOff x="502920" y="1449975"/>
            <a:chExt cx="11353800" cy="966649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xmlns="" id="{29EE6D0B-38F7-4C89-BCA5-D99CA648A98E}"/>
                </a:ext>
              </a:extLst>
            </p:cNvPr>
            <p:cNvSpPr/>
            <p:nvPr/>
          </p:nvSpPr>
          <p:spPr>
            <a:xfrm>
              <a:off x="502920" y="1449975"/>
              <a:ext cx="11353800" cy="966649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Аялдарга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балдарга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кары-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картаңдарга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майыптыгы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бар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адамдарга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башка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топторго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карата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басмырлоо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зомбулук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фактылары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мындай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учурлардын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кесепеттери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тууралуу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иликтөө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жүргүзүү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18A306BE-D83D-411C-8892-C0512EAC066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96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005840" y="16015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5840" y="951978"/>
            <a:ext cx="706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ӨЭУ үчүн</a:t>
            </a:r>
            <a:endParaRPr lang="ru-RU" b="1" dirty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F2F6278-CDEA-47C9-9F06-DD4A6E002300}"/>
              </a:ext>
            </a:extLst>
          </p:cNvPr>
          <p:cNvGrpSpPr/>
          <p:nvPr/>
        </p:nvGrpSpPr>
        <p:grpSpPr>
          <a:xfrm>
            <a:off x="1005840" y="1373563"/>
            <a:ext cx="11018520" cy="847123"/>
            <a:chOff x="502920" y="1449975"/>
            <a:chExt cx="11353800" cy="847123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xmlns="" id="{34744A32-FC25-4D73-91BB-C2E47F2DC4AA}"/>
                </a:ext>
              </a:extLst>
            </p:cNvPr>
            <p:cNvSpPr/>
            <p:nvPr/>
          </p:nvSpPr>
          <p:spPr>
            <a:xfrm>
              <a:off x="502920" y="1449975"/>
              <a:ext cx="11353800" cy="847123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ӨЭУ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гендердик-этикалык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кодексти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чыгууда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имплементациялоодо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мамлекеттик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органдарга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көмөк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көрсөтүшү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88336506-BC34-483C-BE17-5EC471F0C33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9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0B1D266-62FC-49E7-B9E6-99326434736A}"/>
              </a:ext>
            </a:extLst>
          </p:cNvPr>
          <p:cNvGrpSpPr/>
          <p:nvPr/>
        </p:nvGrpSpPr>
        <p:grpSpPr>
          <a:xfrm>
            <a:off x="1005840" y="2272940"/>
            <a:ext cx="11029058" cy="1658980"/>
            <a:chOff x="502920" y="1449976"/>
            <a:chExt cx="11353800" cy="165898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B8AB500A-816D-42AD-A2B7-D63A8FA02968}"/>
                </a:ext>
              </a:extLst>
            </p:cNvPr>
            <p:cNvSpPr/>
            <p:nvPr/>
          </p:nvSpPr>
          <p:spPr>
            <a:xfrm>
              <a:off x="502920" y="1449976"/>
              <a:ext cx="11353800" cy="1658980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тренингдерге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катышууга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журналисттердин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мотивациясын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жогорулатуу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үчүн: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357313" lvl="0" indent="-285750">
                <a:buFont typeface="Wingdings" panose="05000000000000000000" pitchFamily="2" charset="2"/>
                <a:buChar char="§"/>
              </a:pP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журналисттердин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кесиптик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кызыкчылыктарын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эске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курстардын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программаларын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мобилографияны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гаджеттердин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атайын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мүмкүнчүлүктөрүн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ж. б.</a:t>
              </a:r>
            </a:p>
            <a:p>
              <a:pPr marL="1357313" lvl="0" indent="-285750">
                <a:buFont typeface="Wingdings" panose="05000000000000000000" pitchFamily="2" charset="2"/>
                <a:buChar char="§"/>
              </a:pP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контентти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мини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гранттарды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тренингдердин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конкурстардын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программаларын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576E2DA7-8C1B-4178-BC39-6607EAC32036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10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F4AF82F3-7A1F-469D-86D2-2D928E2E099A}"/>
              </a:ext>
            </a:extLst>
          </p:cNvPr>
          <p:cNvGrpSpPr/>
          <p:nvPr/>
        </p:nvGrpSpPr>
        <p:grpSpPr>
          <a:xfrm>
            <a:off x="1005840" y="4051097"/>
            <a:ext cx="11029058" cy="1056480"/>
            <a:chOff x="502920" y="1449976"/>
            <a:chExt cx="11353800" cy="105648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060E40AF-31FA-4742-8ECC-F68716C532A9}"/>
                </a:ext>
              </a:extLst>
            </p:cNvPr>
            <p:cNvSpPr/>
            <p:nvPr/>
          </p:nvSpPr>
          <p:spPr>
            <a:xfrm>
              <a:off x="502920" y="1449976"/>
              <a:ext cx="11353800" cy="1056480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ӨЭУ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мамлекеттик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өнөктөштүктө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айыл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жергесинин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жашоочулары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эркектер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үчүн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аялдардын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коомдогу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коомчулукту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өнүктүрүүдөгү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ролу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жөнүндө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ичинде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турмуш-тиричиликти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жеңилдетүү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жуугуч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машина,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чаң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соргуч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ж.б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турмуш-тиричиликти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жеңилдетүүчү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түзүлүштөр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тууралуу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тренингдерди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өткөрүү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96CE0248-9577-4762-B049-6E5F541A6952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11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8126AA13-BF8F-48D7-9AF6-7DAFB768B8E1}"/>
              </a:ext>
            </a:extLst>
          </p:cNvPr>
          <p:cNvGrpSpPr/>
          <p:nvPr/>
        </p:nvGrpSpPr>
        <p:grpSpPr>
          <a:xfrm>
            <a:off x="1005840" y="5238208"/>
            <a:ext cx="11029058" cy="667814"/>
            <a:chOff x="502920" y="1449976"/>
            <a:chExt cx="11353800" cy="667814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5741FD73-61B0-423B-9B9E-B6F61D2467A6}"/>
                </a:ext>
              </a:extLst>
            </p:cNvPr>
            <p:cNvSpPr/>
            <p:nvPr/>
          </p:nvSpPr>
          <p:spPr>
            <a:xfrm>
              <a:off x="502920" y="1449976"/>
              <a:ext cx="11353800" cy="667814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Журналисттердин</a:t>
              </a: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эксперттерге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муктаждыгын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камсыздоо</a:t>
              </a:r>
              <a:r>
                <a:rPr lang="ru-RU" dirty="0" smtClean="0"/>
                <a:t>.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F0EEF6E-8151-4E80-AABF-C3961774CA7D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12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44AB571D-1E77-489E-826B-26B412E5B776}"/>
              </a:ext>
            </a:extLst>
          </p:cNvPr>
          <p:cNvGrpSpPr/>
          <p:nvPr/>
        </p:nvGrpSpPr>
        <p:grpSpPr>
          <a:xfrm>
            <a:off x="1005840" y="6036653"/>
            <a:ext cx="11029058" cy="667814"/>
            <a:chOff x="502920" y="1449976"/>
            <a:chExt cx="11353800" cy="667814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xmlns="" id="{F8FBDBBF-A815-4584-B02E-001B4FF822FD}"/>
                </a:ext>
              </a:extLst>
            </p:cNvPr>
            <p:cNvSpPr/>
            <p:nvPr/>
          </p:nvSpPr>
          <p:spPr>
            <a:xfrm>
              <a:off x="502920" y="1449976"/>
              <a:ext cx="11353800" cy="667814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ӨЭУ 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биргеликте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балдар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өспүрүмдөр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тематикага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арналган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материалдарын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чыгаруу</a:t>
              </a:r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5B8465AC-9AE4-4C3E-8B14-176461925B5A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54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676400" y="160159"/>
            <a:ext cx="81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8304" y="951978"/>
            <a:ext cx="1030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/>
              <a:t>InKoom</a:t>
            </a:r>
            <a:r>
              <a:rPr lang="en-US" b="1" dirty="0"/>
              <a:t>– </a:t>
            </a:r>
            <a:r>
              <a:rPr lang="ru-RU" b="1" dirty="0" err="1"/>
              <a:t>Кыргызстанда</a:t>
            </a:r>
            <a:r>
              <a:rPr lang="ru-RU" b="1" dirty="0"/>
              <a:t> </a:t>
            </a:r>
            <a:r>
              <a:rPr lang="ru-RU" b="1" dirty="0" err="1"/>
              <a:t>адилеттүү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инклюзивдүү</a:t>
            </a:r>
            <a:r>
              <a:rPr lang="ru-RU" b="1" dirty="0"/>
              <a:t> </a:t>
            </a:r>
            <a:r>
              <a:rPr lang="ru-RU" b="1" dirty="0" err="1"/>
              <a:t>коомдун</a:t>
            </a:r>
            <a:r>
              <a:rPr lang="ru-RU" b="1" dirty="0"/>
              <a:t> </a:t>
            </a:r>
            <a:r>
              <a:rPr lang="ru-RU" b="1" dirty="0" err="1"/>
              <a:t>өнүгүшүнө</a:t>
            </a:r>
            <a:r>
              <a:rPr lang="ru-RU" b="1" dirty="0"/>
              <a:t> </a:t>
            </a:r>
            <a:r>
              <a:rPr lang="ru-RU" b="1" dirty="0" err="1"/>
              <a:t>көмөк</a:t>
            </a:r>
            <a:r>
              <a:rPr lang="ru-RU" b="1" dirty="0"/>
              <a:t> </a:t>
            </a:r>
            <a:r>
              <a:rPr lang="ru-RU" b="1" dirty="0" err="1"/>
              <a:t>көрсөтүү</a:t>
            </a:r>
            <a:r>
              <a:rPr lang="ru-RU" b="1" dirty="0"/>
              <a:t> ” </a:t>
            </a:r>
            <a:r>
              <a:rPr lang="ru-RU" b="1" dirty="0" smtClean="0"/>
              <a:t>долбоору үчүн</a:t>
            </a:r>
            <a:endParaRPr lang="ru-RU" b="1" dirty="0"/>
          </a:p>
          <a:p>
            <a:endParaRPr lang="ru-RU" b="1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F2F6278-CDEA-47C9-9F06-DD4A6E002300}"/>
              </a:ext>
            </a:extLst>
          </p:cNvPr>
          <p:cNvGrpSpPr/>
          <p:nvPr/>
        </p:nvGrpSpPr>
        <p:grpSpPr>
          <a:xfrm>
            <a:off x="878304" y="1598309"/>
            <a:ext cx="11146056" cy="589721"/>
            <a:chOff x="502920" y="1449975"/>
            <a:chExt cx="11353800" cy="814467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xmlns="" id="{34744A32-FC25-4D73-91BB-C2E47F2DC4AA}"/>
                </a:ext>
              </a:extLst>
            </p:cNvPr>
            <p:cNvSpPr/>
            <p:nvPr/>
          </p:nvSpPr>
          <p:spPr>
            <a:xfrm>
              <a:off x="502920" y="1449975"/>
              <a:ext cx="11353800" cy="81446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маалыматы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кандай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ресурстарга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жайылып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табуу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кыйынга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турат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системалаштыруу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кандай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багыттар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эксперттердин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пулун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кошуу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ресурска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топтоо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Бул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ресурс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жөнүндө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маалымат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кеңири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жайылтылышы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88336506-BC34-483C-BE17-5EC471F0C33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14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71B055C-80C8-46DE-937C-A77F37374933}"/>
              </a:ext>
            </a:extLst>
          </p:cNvPr>
          <p:cNvGrpSpPr/>
          <p:nvPr/>
        </p:nvGrpSpPr>
        <p:grpSpPr>
          <a:xfrm>
            <a:off x="888842" y="2325536"/>
            <a:ext cx="11146056" cy="1580258"/>
            <a:chOff x="502920" y="1449975"/>
            <a:chExt cx="11353800" cy="1580258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xmlns="" id="{8E9E373E-FE6F-490F-A6BD-4E247D97FDD8}"/>
                </a:ext>
              </a:extLst>
            </p:cNvPr>
            <p:cNvSpPr/>
            <p:nvPr/>
          </p:nvSpPr>
          <p:spPr>
            <a:xfrm>
              <a:off x="502920" y="1449975"/>
              <a:ext cx="11353800" cy="1580258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2020-жылга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чейин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теңчиликке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жетишүү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Улуттук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стратегияга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теңчиликке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жетишүү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улуттук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иш-аракеттер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планына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ылайык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журналистиканын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методикалык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колдонмо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иштелип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чыккан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Бирок ал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жалпыга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маалымдоо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каражаттарында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кеңири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тараган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редакциялык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саясатына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киргизүү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күчөтүү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журналистиканын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ЖМК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тажрыйбасында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редакциялык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деңгээлинде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бекемделиши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ЖМК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коомдо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маселелерге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көбүрөөк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аң-сезимдүү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мамиле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жасоого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түрткү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бериши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74745127-6688-4CC7-9FBC-9D2ABAEB15F6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15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C7814380-E01A-430B-973C-93BB9CCFD735}"/>
              </a:ext>
            </a:extLst>
          </p:cNvPr>
          <p:cNvGrpSpPr/>
          <p:nvPr/>
        </p:nvGrpSpPr>
        <p:grpSpPr>
          <a:xfrm>
            <a:off x="878302" y="3971114"/>
            <a:ext cx="11146057" cy="698858"/>
            <a:chOff x="502920" y="1449976"/>
            <a:chExt cx="11353800" cy="698858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xmlns="" id="{8CA9AD93-383E-4529-88C8-B2DF78940DE5}"/>
                </a:ext>
              </a:extLst>
            </p:cNvPr>
            <p:cNvSpPr/>
            <p:nvPr/>
          </p:nvSpPr>
          <p:spPr>
            <a:xfrm>
              <a:off x="502920" y="1449976"/>
              <a:ext cx="11353800" cy="698858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басымын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ММКнын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кыргыз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тилдүү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сегментине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которуу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Мындан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тышкары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Кыргызстандын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бардык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аймактарын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камтуу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маанилүү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5D633A08-A180-47A2-BE26-B459168D2CAE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16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BA9CF0B7-DC2D-44B3-B16A-92B828D33591}"/>
              </a:ext>
            </a:extLst>
          </p:cNvPr>
          <p:cNvGrpSpPr/>
          <p:nvPr/>
        </p:nvGrpSpPr>
        <p:grpSpPr>
          <a:xfrm>
            <a:off x="878302" y="4746737"/>
            <a:ext cx="11146058" cy="1951104"/>
            <a:chOff x="502920" y="1449975"/>
            <a:chExt cx="11353800" cy="1951104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xmlns="" id="{2C805551-4355-4A7B-B6FB-5020F5298EC0}"/>
                </a:ext>
              </a:extLst>
            </p:cNvPr>
            <p:cNvSpPr/>
            <p:nvPr/>
          </p:nvSpPr>
          <p:spPr>
            <a:xfrm>
              <a:off x="502920" y="1449975"/>
              <a:ext cx="11353800" cy="1951104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уюштурууда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салттуу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тренингдерден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тышкары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альтернативдүү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ыкмаларды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колдонуу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endPara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Редакциядагы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резиденциялар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ментор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иштөө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 </a:t>
              </a: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сезимталдык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табуу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-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квиз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095375" lvl="0" indent="-285750">
                <a:buFont typeface="Wingdings" panose="05000000000000000000" pitchFamily="2" charset="2"/>
                <a:buChar char="§"/>
              </a:pP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ЖОЖдун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студенттери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(журналистика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факультеттери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сезимталдык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оюн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формасындагы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кыска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мөөнөттүү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интенсивдүү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курстар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Курстун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аягында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катышуучулар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чогултуп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жарыялашы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Жыйынтыгы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жеңүүчүлөрдү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аныктоого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болот.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2B3A3985-2680-4E96-A51A-F3B9587F07A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25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005840" y="16015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951978"/>
            <a:ext cx="1034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InKoom</a:t>
            </a:r>
            <a:r>
              <a:rPr lang="en-US" b="1" dirty="0"/>
              <a:t>– </a:t>
            </a:r>
            <a:r>
              <a:rPr lang="ru-RU" b="1" dirty="0" err="1"/>
              <a:t>Кыргызстанда</a:t>
            </a:r>
            <a:r>
              <a:rPr lang="ru-RU" b="1" dirty="0"/>
              <a:t> </a:t>
            </a:r>
            <a:r>
              <a:rPr lang="ru-RU" b="1" dirty="0" err="1"/>
              <a:t>адилеттүү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инклюзивдүү</a:t>
            </a:r>
            <a:r>
              <a:rPr lang="ru-RU" b="1" dirty="0"/>
              <a:t> </a:t>
            </a:r>
            <a:r>
              <a:rPr lang="ru-RU" b="1" dirty="0" err="1"/>
              <a:t>коомдун</a:t>
            </a:r>
            <a:r>
              <a:rPr lang="ru-RU" b="1" dirty="0"/>
              <a:t> </a:t>
            </a:r>
            <a:r>
              <a:rPr lang="ru-RU" b="1" dirty="0" err="1"/>
              <a:t>өнүгүшүнө</a:t>
            </a:r>
            <a:r>
              <a:rPr lang="ru-RU" b="1" dirty="0"/>
              <a:t> </a:t>
            </a:r>
            <a:r>
              <a:rPr lang="ru-RU" b="1" dirty="0" err="1"/>
              <a:t>көмөк</a:t>
            </a:r>
            <a:r>
              <a:rPr lang="ru-RU" b="1" dirty="0"/>
              <a:t> </a:t>
            </a:r>
            <a:r>
              <a:rPr lang="ru-RU" b="1" dirty="0" err="1"/>
              <a:t>көрсөтүү</a:t>
            </a:r>
            <a:r>
              <a:rPr lang="ru-RU" b="1" dirty="0"/>
              <a:t> ” долбоору үчүн</a:t>
            </a:r>
          </a:p>
          <a:p>
            <a:endParaRPr lang="ru-RU" b="1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F2F6278-CDEA-47C9-9F06-DD4A6E002300}"/>
              </a:ext>
            </a:extLst>
          </p:cNvPr>
          <p:cNvGrpSpPr/>
          <p:nvPr/>
        </p:nvGrpSpPr>
        <p:grpSpPr>
          <a:xfrm>
            <a:off x="838200" y="1598309"/>
            <a:ext cx="11186160" cy="589721"/>
            <a:chOff x="502920" y="1449975"/>
            <a:chExt cx="11353800" cy="814467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xmlns="" id="{34744A32-FC25-4D73-91BB-C2E47F2DC4AA}"/>
                </a:ext>
              </a:extLst>
            </p:cNvPr>
            <p:cNvSpPr/>
            <p:nvPr/>
          </p:nvSpPr>
          <p:spPr>
            <a:xfrm>
              <a:off x="502920" y="1449975"/>
              <a:ext cx="11353800" cy="81446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иш-чараларын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өткөрүүдө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мультимедиялык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техниканы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колдонуу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МЖӨ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жөнүндө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жеткиликтүү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формада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презентация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түрүндө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баяндоо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тиешелүү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тажрыйбасы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бар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адистерди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</a:t>
              </a:r>
              <a:endParaRPr lang="ru-RU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88336506-BC34-483C-BE17-5EC471F0C33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18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71B055C-80C8-46DE-937C-A77F37374933}"/>
              </a:ext>
            </a:extLst>
          </p:cNvPr>
          <p:cNvGrpSpPr/>
          <p:nvPr/>
        </p:nvGrpSpPr>
        <p:grpSpPr>
          <a:xfrm>
            <a:off x="848738" y="2325536"/>
            <a:ext cx="11186160" cy="881053"/>
            <a:chOff x="502920" y="1449975"/>
            <a:chExt cx="11353800" cy="881053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xmlns="" id="{8E9E373E-FE6F-490F-A6BD-4E247D97FDD8}"/>
                </a:ext>
              </a:extLst>
            </p:cNvPr>
            <p:cNvSpPr/>
            <p:nvPr/>
          </p:nvSpPr>
          <p:spPr>
            <a:xfrm>
              <a:off x="502920" y="1449975"/>
              <a:ext cx="11353800" cy="881053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Жаштарга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маанилүү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багыт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болуп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саналат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теңсиздик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маселелерине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басым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жасоо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жаштарды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мисалы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популярдуу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тиктокерлер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ютуберлер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башкалар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кызматташуу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аркылуу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социалдык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тармактарды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кеңири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колдонуу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ru-RU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74745127-6688-4CC7-9FBC-9D2ABAEB15F6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19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C7814380-E01A-430B-973C-93BB9CCFD735}"/>
              </a:ext>
            </a:extLst>
          </p:cNvPr>
          <p:cNvGrpSpPr/>
          <p:nvPr/>
        </p:nvGrpSpPr>
        <p:grpSpPr>
          <a:xfrm>
            <a:off x="838200" y="3407613"/>
            <a:ext cx="11166218" cy="817535"/>
            <a:chOff x="502920" y="1449976"/>
            <a:chExt cx="11353800" cy="881053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xmlns="" id="{8CA9AD93-383E-4529-88C8-B2DF78940DE5}"/>
                </a:ext>
              </a:extLst>
            </p:cNvPr>
            <p:cNvSpPr/>
            <p:nvPr/>
          </p:nvSpPr>
          <p:spPr>
            <a:xfrm>
              <a:off x="502920" y="1449976"/>
              <a:ext cx="11353800" cy="881053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Жарандык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коом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уюмдарын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фонддорду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мамлекеттик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органдардын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өкүлдөрүн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ж.б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консультациялык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иш-чараларда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талкуулоону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уюштуруу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аркылуу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алдыга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жылдыруу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мындай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иш-чаралар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Кыргызстандын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бардык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аймактарын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камтуу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Мындан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тышкары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жаштарды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5D633A08-A180-47A2-BE26-B459168D2CAE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20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BA9CF0B7-DC2D-44B3-B16A-92B828D33591}"/>
              </a:ext>
            </a:extLst>
          </p:cNvPr>
          <p:cNvGrpSpPr/>
          <p:nvPr/>
        </p:nvGrpSpPr>
        <p:grpSpPr>
          <a:xfrm>
            <a:off x="818258" y="4362654"/>
            <a:ext cx="11186160" cy="627019"/>
            <a:chOff x="502920" y="1449975"/>
            <a:chExt cx="11353800" cy="62701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xmlns="" id="{2C805551-4355-4A7B-B6FB-5020F5298EC0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Улуттук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этика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Кодексин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кабыл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практикасына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киргизүүнү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демилгелөө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2B3A3985-2680-4E96-A51A-F3B9587F07A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21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CFD34A9-F9B7-4965-9739-23122AC76E2B}"/>
              </a:ext>
            </a:extLst>
          </p:cNvPr>
          <p:cNvGrpSpPr/>
          <p:nvPr/>
        </p:nvGrpSpPr>
        <p:grpSpPr>
          <a:xfrm>
            <a:off x="818258" y="5067703"/>
            <a:ext cx="11206102" cy="627019"/>
            <a:chOff x="502920" y="1449975"/>
            <a:chExt cx="11353800" cy="627019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xmlns="" id="{A86D5AC8-7DA5-41E3-8FFC-7A386FEBC9EE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үчүн гендер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эксперттик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насаатчылык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кызматтарды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4331A29A-A7EE-48DC-BEEC-F6F48FEB8B9C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22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AC4FD26-66F8-48C7-BE8D-0231CC442FFB}"/>
              </a:ext>
            </a:extLst>
          </p:cNvPr>
          <p:cNvGrpSpPr/>
          <p:nvPr/>
        </p:nvGrpSpPr>
        <p:grpSpPr>
          <a:xfrm>
            <a:off x="838200" y="5859965"/>
            <a:ext cx="11196698" cy="574766"/>
            <a:chOff x="502920" y="1449975"/>
            <a:chExt cx="11353800" cy="627019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5C05F0F5-A48F-4228-9146-77644A43A19B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Кыргыз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тилиндеги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контентти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чыгарган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уюштуруу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кыргыз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тилдүү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медианын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сезимталдыкка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контент -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талдоо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жүргүзүү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CBC14513-DE89-4537-80A6-EFE51B25E620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13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1341120" y="160159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Сунуштар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5840" y="951978"/>
            <a:ext cx="101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InKoom</a:t>
            </a:r>
            <a:r>
              <a:rPr lang="en-US" b="1" dirty="0"/>
              <a:t>– </a:t>
            </a:r>
            <a:r>
              <a:rPr lang="ru-RU" b="1" dirty="0" err="1"/>
              <a:t>Кыргызстанда</a:t>
            </a:r>
            <a:r>
              <a:rPr lang="ru-RU" b="1" dirty="0"/>
              <a:t> </a:t>
            </a:r>
            <a:r>
              <a:rPr lang="ru-RU" b="1" dirty="0" err="1"/>
              <a:t>адилеттүү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инклюзивдүү</a:t>
            </a:r>
            <a:r>
              <a:rPr lang="ru-RU" b="1" dirty="0"/>
              <a:t> </a:t>
            </a:r>
            <a:r>
              <a:rPr lang="ru-RU" b="1" dirty="0" err="1"/>
              <a:t>коомдун</a:t>
            </a:r>
            <a:r>
              <a:rPr lang="ru-RU" b="1" dirty="0"/>
              <a:t> </a:t>
            </a:r>
            <a:r>
              <a:rPr lang="ru-RU" b="1" dirty="0" err="1"/>
              <a:t>өнүгүшүнө</a:t>
            </a:r>
            <a:r>
              <a:rPr lang="ru-RU" b="1" dirty="0"/>
              <a:t> </a:t>
            </a:r>
            <a:r>
              <a:rPr lang="ru-RU" b="1" dirty="0" err="1"/>
              <a:t>көмөк</a:t>
            </a:r>
            <a:r>
              <a:rPr lang="ru-RU" b="1" dirty="0"/>
              <a:t> </a:t>
            </a:r>
            <a:r>
              <a:rPr lang="ru-RU" b="1" dirty="0" err="1"/>
              <a:t>көрсөтүү</a:t>
            </a:r>
            <a:r>
              <a:rPr lang="ru-RU" b="1" dirty="0"/>
              <a:t> ” долбоору үчүн</a:t>
            </a:r>
          </a:p>
          <a:p>
            <a:endParaRPr lang="ru-RU" b="1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F2F6278-CDEA-47C9-9F06-DD4A6E002300}"/>
              </a:ext>
            </a:extLst>
          </p:cNvPr>
          <p:cNvGrpSpPr/>
          <p:nvPr/>
        </p:nvGrpSpPr>
        <p:grpSpPr>
          <a:xfrm>
            <a:off x="794084" y="1598309"/>
            <a:ext cx="11230276" cy="402273"/>
            <a:chOff x="502920" y="1449975"/>
            <a:chExt cx="11353800" cy="627019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xmlns="" id="{34744A32-FC25-4D73-91BB-C2E47F2DC4AA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ММКнын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жаатындагы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муктаждыктарын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баалоого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стандарттарын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натыйжалуу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жайылтууга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жардам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88336506-BC34-483C-BE17-5EC471F0C33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24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71B055C-80C8-46DE-937C-A77F37374933}"/>
              </a:ext>
            </a:extLst>
          </p:cNvPr>
          <p:cNvGrpSpPr/>
          <p:nvPr/>
        </p:nvGrpSpPr>
        <p:grpSpPr>
          <a:xfrm>
            <a:off x="804622" y="2112111"/>
            <a:ext cx="11230276" cy="644232"/>
            <a:chOff x="502920" y="1449976"/>
            <a:chExt cx="11353800" cy="64277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xmlns="" id="{8E9E373E-FE6F-490F-A6BD-4E247D97FDD8}"/>
                </a:ext>
              </a:extLst>
            </p:cNvPr>
            <p:cNvSpPr/>
            <p:nvPr/>
          </p:nvSpPr>
          <p:spPr>
            <a:xfrm>
              <a:off x="502920" y="1449976"/>
              <a:ext cx="11353800" cy="64277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ГСЖ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жаатындагы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журналисттер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методикалык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материалдарды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чыгуу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Атап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айтканда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терминдердин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түшүнүктөрдүн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глоссарийин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терминдер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түшүнүктөр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синонимдердин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тизмесин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актуалдаштыруу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74745127-6688-4CC7-9FBC-9D2ABAEB15F6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25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C7814380-E01A-430B-973C-93BB9CCFD735}"/>
              </a:ext>
            </a:extLst>
          </p:cNvPr>
          <p:cNvGrpSpPr/>
          <p:nvPr/>
        </p:nvGrpSpPr>
        <p:grpSpPr>
          <a:xfrm>
            <a:off x="804622" y="2867872"/>
            <a:ext cx="11199796" cy="835726"/>
            <a:chOff x="502920" y="1449976"/>
            <a:chExt cx="11353800" cy="881053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xmlns="" id="{8CA9AD93-383E-4529-88C8-B2DF78940DE5}"/>
                </a:ext>
              </a:extLst>
            </p:cNvPr>
            <p:cNvSpPr/>
            <p:nvPr/>
          </p:nvSpPr>
          <p:spPr>
            <a:xfrm>
              <a:off x="502920" y="1449976"/>
              <a:ext cx="11353800" cy="881053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Стереотиптерди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колдонбостон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кинопродюсерлер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кинорежиссерлор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ж.б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киноискусствонун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өкүлдөрү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маселелер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баштоо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базалык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маалыматты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-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аялдарды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эркектерди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улгайган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адамдарды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ж. б.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кантип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көрсөтүү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керек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жүргүзүү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зарыл.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5D633A08-A180-47A2-BE26-B459168D2CAE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26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BA9CF0B7-DC2D-44B3-B16A-92B828D33591}"/>
              </a:ext>
            </a:extLst>
          </p:cNvPr>
          <p:cNvGrpSpPr/>
          <p:nvPr/>
        </p:nvGrpSpPr>
        <p:grpSpPr>
          <a:xfrm>
            <a:off x="774142" y="3797915"/>
            <a:ext cx="11230276" cy="644232"/>
            <a:chOff x="502920" y="1449975"/>
            <a:chExt cx="11353800" cy="62701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xmlns="" id="{2C805551-4355-4A7B-B6FB-5020F5298EC0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Көптөгөн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жолдоочулары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бар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блоггерлерди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массалык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аудитория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менен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иштеген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адамдарды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гендердик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илгерилетүүгө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алар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иш-чараларын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оюн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түрүндө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2B3A3985-2680-4E96-A51A-F3B9587F07A4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27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CFD34A9-F9B7-4965-9739-23122AC76E2B}"/>
              </a:ext>
            </a:extLst>
          </p:cNvPr>
          <p:cNvGrpSpPr/>
          <p:nvPr/>
        </p:nvGrpSpPr>
        <p:grpSpPr>
          <a:xfrm>
            <a:off x="774142" y="4675930"/>
            <a:ext cx="11230276" cy="672346"/>
            <a:chOff x="502920" y="1254279"/>
            <a:chExt cx="11353800" cy="822715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xmlns="" id="{A86D5AC8-7DA5-41E3-8FFC-7A386FEBC9EE}"/>
                </a:ext>
              </a:extLst>
            </p:cNvPr>
            <p:cNvSpPr/>
            <p:nvPr/>
          </p:nvSpPr>
          <p:spPr>
            <a:xfrm>
              <a:off x="502920" y="1254279"/>
              <a:ext cx="11353800" cy="822715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Мамлекеттик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органдардын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өзгөчө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күч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түзүмдөрүнүн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(ИИМ, УКМК,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Башкы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прокуратура,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министрлиги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ж.б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.) басма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сөз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-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катчылары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пресс-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релиздерди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түзүүдө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айрым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топтордун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стигмасын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стереотиптерди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жайылтууну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кантип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жоюу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жөнүндө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окутуучу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тренингдерди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4331A29A-A7EE-48DC-BEEC-F6F48FEB8B9C}"/>
                </a:ext>
              </a:extLst>
            </p:cNvPr>
            <p:cNvSpPr/>
            <p:nvPr/>
          </p:nvSpPr>
          <p:spPr>
            <a:xfrm>
              <a:off x="660096" y="1357256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28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BAC4FD26-66F8-48C7-BE8D-0231CC442FFB}"/>
              </a:ext>
            </a:extLst>
          </p:cNvPr>
          <p:cNvGrpSpPr/>
          <p:nvPr/>
        </p:nvGrpSpPr>
        <p:grpSpPr>
          <a:xfrm>
            <a:off x="774142" y="5431691"/>
            <a:ext cx="11250218" cy="627019"/>
            <a:chOff x="502920" y="1449975"/>
            <a:chExt cx="11353800" cy="627019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5C05F0F5-A48F-4228-9146-77644A43A19B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Студенттер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мектеп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окуучулары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билим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берүү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иш-чараларын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өткөрүү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CBC14513-DE89-4537-80A6-EFE51B25E620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29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016CACD-F144-4916-819C-8B53A89B5E7E}"/>
              </a:ext>
            </a:extLst>
          </p:cNvPr>
          <p:cNvGrpSpPr/>
          <p:nvPr/>
        </p:nvGrpSpPr>
        <p:grpSpPr>
          <a:xfrm>
            <a:off x="794084" y="6194378"/>
            <a:ext cx="11240814" cy="574766"/>
            <a:chOff x="502920" y="1449975"/>
            <a:chExt cx="11353800" cy="627019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012B3687-1F96-4446-A5FA-E18D96422102}"/>
                </a:ext>
              </a:extLst>
            </p:cNvPr>
            <p:cNvSpPr/>
            <p:nvPr/>
          </p:nvSpPr>
          <p:spPr>
            <a:xfrm>
              <a:off x="502920" y="1449975"/>
              <a:ext cx="11353800" cy="62701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 lvl="0"/>
              <a:r>
                <a:rPr lang="ru-RU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Харассмент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учурларынын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көбөйгөндүгүнө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байланыштуу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ЖОЖдордо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ЖМКларда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харассмент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боюнча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базалык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онлайн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тренингди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киргизүү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ал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эми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ЖОЖдордун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жана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ЖМКлардын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эмгек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келишимдеринде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харассмент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үчүн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жоопкерчилик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чарасын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кароо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2D71DCC6-CAD7-41A4-8BA0-A92597B00ABB}"/>
                </a:ext>
              </a:extLst>
            </p:cNvPr>
            <p:cNvSpPr/>
            <p:nvPr/>
          </p:nvSpPr>
          <p:spPr>
            <a:xfrm>
              <a:off x="666205" y="1502228"/>
              <a:ext cx="679269" cy="5747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8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2715905" y="2782669"/>
            <a:ext cx="612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УККАНЫҢЫЗ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ҮЧҮН РАХМАТ!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9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8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6AFB3404-4EC8-4E2B-B332-899C946425E8}"/>
              </a:ext>
            </a:extLst>
          </p:cNvPr>
          <p:cNvGrpSpPr/>
          <p:nvPr/>
        </p:nvGrpSpPr>
        <p:grpSpPr>
          <a:xfrm>
            <a:off x="5577838" y="1476103"/>
            <a:ext cx="3167450" cy="1952897"/>
            <a:chOff x="6826431" y="1476101"/>
            <a:chExt cx="3605349" cy="19528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17E61EA-D80B-496F-8C7B-1D64B2DD41E7}"/>
                </a:ext>
              </a:extLst>
            </p:cNvPr>
            <p:cNvSpPr/>
            <p:nvPr/>
          </p:nvSpPr>
          <p:spPr>
            <a:xfrm>
              <a:off x="7401197" y="1476101"/>
              <a:ext cx="3030583" cy="1952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EBC88FA-25D9-45B7-8A34-04B6F04DC478}"/>
                </a:ext>
              </a:extLst>
            </p:cNvPr>
            <p:cNvSpPr/>
            <p:nvPr/>
          </p:nvSpPr>
          <p:spPr>
            <a:xfrm>
              <a:off x="6826431" y="1956162"/>
              <a:ext cx="1214845" cy="992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1D1970E9-E900-485B-86BD-60D8388B73B0}"/>
              </a:ext>
            </a:extLst>
          </p:cNvPr>
          <p:cNvGrpSpPr/>
          <p:nvPr/>
        </p:nvGrpSpPr>
        <p:grpSpPr>
          <a:xfrm>
            <a:off x="9845040" y="0"/>
            <a:ext cx="2346960" cy="966656"/>
            <a:chOff x="0" y="-5"/>
            <a:chExt cx="2346960" cy="96665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00A508F2-2E65-4FD0-97EA-401EDC44DD64}"/>
                </a:ext>
              </a:extLst>
            </p:cNvPr>
            <p:cNvSpPr/>
            <p:nvPr/>
          </p:nvSpPr>
          <p:spPr>
            <a:xfrm>
              <a:off x="0" y="0"/>
              <a:ext cx="167640" cy="966651"/>
            </a:xfrm>
            <a:prstGeom prst="rect">
              <a:avLst/>
            </a:prstGeom>
            <a:solidFill>
              <a:srgbClr val="F09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0026B68-0933-404B-A4F2-FBA9223717D9}"/>
                </a:ext>
              </a:extLst>
            </p:cNvPr>
            <p:cNvSpPr/>
            <p:nvPr/>
          </p:nvSpPr>
          <p:spPr>
            <a:xfrm>
              <a:off x="167640" y="0"/>
              <a:ext cx="167640" cy="966651"/>
            </a:xfrm>
            <a:prstGeom prst="rect">
              <a:avLst/>
            </a:prstGeom>
            <a:solidFill>
              <a:srgbClr val="F9C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56A48B8-6235-428D-89A3-FDB6706A083D}"/>
                </a:ext>
              </a:extLst>
            </p:cNvPr>
            <p:cNvSpPr/>
            <p:nvPr/>
          </p:nvSpPr>
          <p:spPr>
            <a:xfrm>
              <a:off x="335280" y="0"/>
              <a:ext cx="167640" cy="966651"/>
            </a:xfrm>
            <a:prstGeom prst="rect">
              <a:avLst/>
            </a:prstGeom>
            <a:solidFill>
              <a:srgbClr val="BC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444454E-4D53-4962-B90E-A0BE99568B88}"/>
                </a:ext>
              </a:extLst>
            </p:cNvPr>
            <p:cNvSpPr/>
            <p:nvPr/>
          </p:nvSpPr>
          <p:spPr>
            <a:xfrm>
              <a:off x="502920" y="0"/>
              <a:ext cx="167640" cy="966651"/>
            </a:xfrm>
            <a:prstGeom prst="rect">
              <a:avLst/>
            </a:prstGeom>
            <a:solidFill>
              <a:srgbClr val="0F8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70A685A-6F1C-4C2B-8409-B3A50C5EBC3A}"/>
                </a:ext>
              </a:extLst>
            </p:cNvPr>
            <p:cNvSpPr/>
            <p:nvPr/>
          </p:nvSpPr>
          <p:spPr>
            <a:xfrm>
              <a:off x="670560" y="0"/>
              <a:ext cx="167640" cy="966651"/>
            </a:xfrm>
            <a:prstGeom prst="rect">
              <a:avLst/>
            </a:prstGeom>
            <a:solidFill>
              <a:srgbClr val="138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C3F6573-95EB-446F-BF74-0D68C6864EEF}"/>
                </a:ext>
              </a:extLst>
            </p:cNvPr>
            <p:cNvSpPr/>
            <p:nvPr/>
          </p:nvSpPr>
          <p:spPr>
            <a:xfrm>
              <a:off x="838200" y="-1"/>
              <a:ext cx="167640" cy="966651"/>
            </a:xfrm>
            <a:prstGeom prst="rect">
              <a:avLst/>
            </a:prstGeom>
            <a:solidFill>
              <a:srgbClr val="086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443D2851-B6DB-4673-9BAA-13C5E224ED25}"/>
                </a:ext>
              </a:extLst>
            </p:cNvPr>
            <p:cNvSpPr/>
            <p:nvPr/>
          </p:nvSpPr>
          <p:spPr>
            <a:xfrm>
              <a:off x="1005840" y="-2"/>
              <a:ext cx="167640" cy="966651"/>
            </a:xfrm>
            <a:prstGeom prst="rect">
              <a:avLst/>
            </a:prstGeom>
            <a:solidFill>
              <a:srgbClr val="032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1640CE4-1B7C-4D37-881B-8B19149C98DD}"/>
                </a:ext>
              </a:extLst>
            </p:cNvPr>
            <p:cNvSpPr/>
            <p:nvPr/>
          </p:nvSpPr>
          <p:spPr>
            <a:xfrm>
              <a:off x="1173480" y="0"/>
              <a:ext cx="167640" cy="966651"/>
            </a:xfrm>
            <a:prstGeom prst="rect">
              <a:avLst/>
            </a:prstGeom>
            <a:solidFill>
              <a:srgbClr val="4E3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A211D50-D32C-4FFA-B89B-58CD8502D070}"/>
                </a:ext>
              </a:extLst>
            </p:cNvPr>
            <p:cNvSpPr/>
            <p:nvPr/>
          </p:nvSpPr>
          <p:spPr>
            <a:xfrm>
              <a:off x="1341120" y="0"/>
              <a:ext cx="167640" cy="966651"/>
            </a:xfrm>
            <a:prstGeom prst="rect">
              <a:avLst/>
            </a:prstGeom>
            <a:solidFill>
              <a:srgbClr val="B71F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465ACEBE-F5E3-4730-953A-93A2C2FEBDBF}"/>
                </a:ext>
              </a:extLst>
            </p:cNvPr>
            <p:cNvSpPr/>
            <p:nvPr/>
          </p:nvSpPr>
          <p:spPr>
            <a:xfrm>
              <a:off x="1508760" y="0"/>
              <a:ext cx="167640" cy="966651"/>
            </a:xfrm>
            <a:prstGeom prst="rect">
              <a:avLst/>
            </a:prstGeom>
            <a:solidFill>
              <a:srgbClr val="E15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100504F-9715-42D9-9B3E-5BA3C2A3EC66}"/>
                </a:ext>
              </a:extLst>
            </p:cNvPr>
            <p:cNvSpPr/>
            <p:nvPr/>
          </p:nvSpPr>
          <p:spPr>
            <a:xfrm>
              <a:off x="1676400" y="-3"/>
              <a:ext cx="167640" cy="966651"/>
            </a:xfrm>
            <a:prstGeom prst="rect">
              <a:avLst/>
            </a:prstGeom>
            <a:solidFill>
              <a:srgbClr val="F09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EC97E67-692F-4B73-9FBC-7FCADDEF4728}"/>
                </a:ext>
              </a:extLst>
            </p:cNvPr>
            <p:cNvSpPr/>
            <p:nvPr/>
          </p:nvSpPr>
          <p:spPr>
            <a:xfrm>
              <a:off x="1844040" y="-3"/>
              <a:ext cx="167640" cy="966651"/>
            </a:xfrm>
            <a:prstGeom prst="rect">
              <a:avLst/>
            </a:prstGeom>
            <a:solidFill>
              <a:srgbClr val="FDE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896795EF-E3A0-44A4-B55B-DF607F9F4303}"/>
                </a:ext>
              </a:extLst>
            </p:cNvPr>
            <p:cNvSpPr/>
            <p:nvPr/>
          </p:nvSpPr>
          <p:spPr>
            <a:xfrm>
              <a:off x="2011680" y="-4"/>
              <a:ext cx="167640" cy="966651"/>
            </a:xfrm>
            <a:prstGeom prst="rect">
              <a:avLst/>
            </a:prstGeom>
            <a:solidFill>
              <a:srgbClr val="CFD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6ABA8908-EF00-475A-904C-6BD6C325D700}"/>
                </a:ext>
              </a:extLst>
            </p:cNvPr>
            <p:cNvSpPr/>
            <p:nvPr/>
          </p:nvSpPr>
          <p:spPr>
            <a:xfrm>
              <a:off x="2179320" y="-5"/>
              <a:ext cx="167640" cy="966651"/>
            </a:xfrm>
            <a:prstGeom prst="rect">
              <a:avLst/>
            </a:prstGeom>
            <a:solidFill>
              <a:srgbClr val="086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785D66-46F4-4301-871C-3506D4F934E0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методологиясы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FC73BD4-F40A-4A5C-8805-2E1434855EF9}"/>
              </a:ext>
            </a:extLst>
          </p:cNvPr>
          <p:cNvGrpSpPr/>
          <p:nvPr/>
        </p:nvGrpSpPr>
        <p:grpSpPr>
          <a:xfrm>
            <a:off x="3122022" y="1476103"/>
            <a:ext cx="3670661" cy="1952897"/>
            <a:chOff x="992777" y="1476103"/>
            <a:chExt cx="3670661" cy="1952897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505E1E64-9003-4632-AC39-5E0AD72F0173}"/>
                </a:ext>
              </a:extLst>
            </p:cNvPr>
            <p:cNvSpPr/>
            <p:nvPr/>
          </p:nvSpPr>
          <p:spPr>
            <a:xfrm>
              <a:off x="992777" y="1476103"/>
              <a:ext cx="3030583" cy="1952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339D4407-5FAD-4FFB-941B-AAEFA00D803E}"/>
                </a:ext>
              </a:extLst>
            </p:cNvPr>
            <p:cNvSpPr/>
            <p:nvPr/>
          </p:nvSpPr>
          <p:spPr>
            <a:xfrm>
              <a:off x="3448593" y="1956162"/>
              <a:ext cx="1214845" cy="99277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6B55752-B1E2-485F-A603-FE1124DD354D}"/>
              </a:ext>
            </a:extLst>
          </p:cNvPr>
          <p:cNvSpPr/>
          <p:nvPr/>
        </p:nvSpPr>
        <p:spPr>
          <a:xfrm>
            <a:off x="905691" y="3909059"/>
            <a:ext cx="524691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5D0617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Медиа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сфераны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жана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талдоо</a:t>
            </a:r>
            <a:endParaRPr lang="ru-RU" sz="16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(W1)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5D0617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ЧУА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,</a:t>
            </a:r>
            <a:endParaRPr lang="ru-RU" sz="16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(W1)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Clr>
                <a:srgbClr val="5D0617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үчүн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жеткиликтүү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темалары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расмий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отчеттор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жана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статистика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боюнча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учурдагы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изилдөөлөрдү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жана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маалымат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топтомдорун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изилдөө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(W1)"/>
              </a:rPr>
              <a:t>.</a:t>
            </a:r>
            <a:endParaRPr lang="ru-RU" sz="16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(W1)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A4550A3-E954-40E8-817A-0D4668598957}"/>
              </a:ext>
            </a:extLst>
          </p:cNvPr>
          <p:cNvSpPr/>
          <p:nvPr/>
        </p:nvSpPr>
        <p:spPr>
          <a:xfrm>
            <a:off x="7615647" y="3921024"/>
            <a:ext cx="39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ЖМК </a:t>
            </a:r>
            <a:r>
              <a:rPr lang="ru-RU" dirty="0" err="1"/>
              <a:t>өкүлдөрү</a:t>
            </a:r>
            <a:r>
              <a:rPr lang="ru-RU" dirty="0"/>
              <a:t> (</a:t>
            </a:r>
            <a:r>
              <a:rPr lang="ru-RU" dirty="0" err="1"/>
              <a:t>редакторлор</a:t>
            </a:r>
            <a:r>
              <a:rPr lang="ru-RU" dirty="0"/>
              <a:t>) - 13 </a:t>
            </a:r>
            <a:r>
              <a:rPr lang="ru-RU" dirty="0" err="1"/>
              <a:t>адам</a:t>
            </a:r>
            <a:r>
              <a:rPr lang="ru-RU" dirty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 err="1" smtClean="0"/>
              <a:t>ЖОЖдордун</a:t>
            </a:r>
            <a:r>
              <a:rPr lang="ru-RU" dirty="0" smtClean="0"/>
              <a:t> </a:t>
            </a:r>
            <a:r>
              <a:rPr lang="ru-RU" dirty="0"/>
              <a:t>окутуучулары-9 </a:t>
            </a:r>
            <a:r>
              <a:rPr lang="ru-RU" dirty="0" err="1"/>
              <a:t>адам</a:t>
            </a:r>
            <a:r>
              <a:rPr lang="ru-RU" dirty="0"/>
              <a:t>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(W1)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57600" y="2197290"/>
            <a:ext cx="249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Кабинеттик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изилдөө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82687" y="2197290"/>
            <a:ext cx="155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Фокус </a:t>
            </a:r>
            <a:r>
              <a:rPr lang="ru-RU" b="1" dirty="0" err="1">
                <a:solidFill>
                  <a:srgbClr val="002060"/>
                </a:solidFill>
              </a:rPr>
              <a:t>топтор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EC0CD0-532E-4C53-9108-2DF3EA2F9595}"/>
              </a:ext>
            </a:extLst>
          </p:cNvPr>
          <p:cNvSpPr txBox="1"/>
          <p:nvPr/>
        </p:nvSpPr>
        <p:spPr>
          <a:xfrm>
            <a:off x="2643739" y="0"/>
            <a:ext cx="741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жыйынтыктары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Кабинеттик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изилдөө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DFE7A0F-459E-480E-8D25-7DAADB2380B4}"/>
              </a:ext>
            </a:extLst>
          </p:cNvPr>
          <p:cNvSpPr/>
          <p:nvPr/>
        </p:nvSpPr>
        <p:spPr>
          <a:xfrm>
            <a:off x="902367" y="1487712"/>
            <a:ext cx="5342021" cy="5253665"/>
          </a:xfrm>
          <a:prstGeom prst="roundRect">
            <a:avLst/>
          </a:prstGeom>
          <a:solidFill>
            <a:srgbClr val="B3C6E7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Аялдардын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укуктарын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коргоонун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эл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аралык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стандарттары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Аялдардын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укуктарын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коргоонун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аралык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стандарттары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Аялдардын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саясий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укуктары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Конвенция 1953-ж.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Никеге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турууга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макулдук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курагы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никени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каттоо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Конвенция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Үйлөнгөн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жарандыгы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Конвенция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Энени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коргоо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Конвенция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1993-ж.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карата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зомбулукту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жоюу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Декларация.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Аялдардын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абалын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жакшыртуу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иш-аракеттердин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Пекин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платформасы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(ИАПП)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6BAE8DE1-FEE8-4271-8605-92918877E6F6}"/>
              </a:ext>
            </a:extLst>
          </p:cNvPr>
          <p:cNvSpPr/>
          <p:nvPr/>
        </p:nvSpPr>
        <p:spPr>
          <a:xfrm>
            <a:off x="6527994" y="1487711"/>
            <a:ext cx="5233769" cy="5253665"/>
          </a:xfrm>
          <a:prstGeom prst="roundRect">
            <a:avLst/>
          </a:prstGeom>
          <a:solidFill>
            <a:srgbClr val="FFE4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Улуттук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мыйзамдар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Конституциясы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2021-жыл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Бирдей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укуктар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бирдей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мүмкүнчүлүктөрдүн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мамлекеттик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кепилдиктери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КР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Президентин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Жогорку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Кеңешинин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депутаттарын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шайлоо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жөнүндө"Кыргыз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конституциялык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Жергиликтүү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кеңештердин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депутаттарын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шайлоо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Эмгек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кодекси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 Үй-бүлө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кодекси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Кылмыш-Жаза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кодекси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укук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бузуулар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кодекси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Үй-бүлөлүк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зомбулуктан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сактоо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коргоо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EC0CD0-532E-4C53-9108-2DF3EA2F9595}"/>
              </a:ext>
            </a:extLst>
          </p:cNvPr>
          <p:cNvSpPr txBox="1"/>
          <p:nvPr/>
        </p:nvSpPr>
        <p:spPr>
          <a:xfrm>
            <a:off x="1155032" y="116623"/>
            <a:ext cx="884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жыйынтыктары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Кабинеттик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изилдөө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DFE7A0F-459E-480E-8D25-7DAADB2380B4}"/>
              </a:ext>
            </a:extLst>
          </p:cNvPr>
          <p:cNvSpPr/>
          <p:nvPr/>
        </p:nvSpPr>
        <p:spPr>
          <a:xfrm>
            <a:off x="956017" y="1612231"/>
            <a:ext cx="7128803" cy="5129144"/>
          </a:xfrm>
          <a:prstGeom prst="roundRect">
            <a:avLst/>
          </a:prstGeom>
          <a:solidFill>
            <a:srgbClr val="B3C6E7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Стратегиялар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программалар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жана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экспертизалар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Кыргызстанда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кандай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долбоору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болбосун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демилгеленгенге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чейин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экспертизадан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өтүшү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керек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Юстиция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Министрлиги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туруктуу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негизде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бардык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мыйзамдарга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экспертиза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жүргүзөт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2030-жылга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чейин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теңчиликке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жетишүү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боюнча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улуттук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стратегия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Балдардын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никесин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жоюу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байланыш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стратегиясы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үй-бүлөлүк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зомбулукка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чара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көрүү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азайтуу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План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иштелип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чыгат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Өкмөтүнө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караштуу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иштери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гендердик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өнүктүрүү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боюнча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Улуттук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кеңеш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6BAE8DE1-FEE8-4271-8605-92918877E6F6}"/>
              </a:ext>
            </a:extLst>
          </p:cNvPr>
          <p:cNvSpPr/>
          <p:nvPr/>
        </p:nvSpPr>
        <p:spPr>
          <a:xfrm>
            <a:off x="8470232" y="1612232"/>
            <a:ext cx="3291531" cy="5129144"/>
          </a:xfrm>
          <a:prstGeom prst="roundRect">
            <a:avLst/>
          </a:prstGeom>
          <a:solidFill>
            <a:srgbClr val="FFE4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ЖМКнын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ишинде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гендердик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тең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укуктуулукту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белгилеген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ченемдик-укуктук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актылар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Кыргыз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Республикасынын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Этика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кодексинин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6-беренеси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"ММК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жөнүндө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мыйзам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3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A53F06EC-6967-41B3-BEB5-E774F5A1B56D}"/>
              </a:ext>
            </a:extLst>
          </p:cNvPr>
          <p:cNvSpPr/>
          <p:nvPr/>
        </p:nvSpPr>
        <p:spPr>
          <a:xfrm>
            <a:off x="872733" y="1755737"/>
            <a:ext cx="2191706" cy="866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err="1" smtClean="0"/>
              <a:t>Аялдар</a:t>
            </a:r>
            <a:endParaRPr lang="ru-RU" sz="15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409FB9B-6C4A-40E9-AEAE-3230CC333FCE}"/>
              </a:ext>
            </a:extLst>
          </p:cNvPr>
          <p:cNvSpPr/>
          <p:nvPr/>
        </p:nvSpPr>
        <p:spPr>
          <a:xfrm>
            <a:off x="872262" y="2793257"/>
            <a:ext cx="2191706" cy="1019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/>
              <a:t>Ден </a:t>
            </a:r>
            <a:r>
              <a:rPr lang="ru-RU" sz="1500" dirty="0" err="1"/>
              <a:t>соолугунан</a:t>
            </a:r>
            <a:r>
              <a:rPr lang="ru-RU" sz="1500" dirty="0"/>
              <a:t> </a:t>
            </a:r>
            <a:r>
              <a:rPr lang="ru-RU" sz="1500" dirty="0" err="1"/>
              <a:t>мүмкүнчүлүгү</a:t>
            </a:r>
            <a:r>
              <a:rPr lang="ru-RU" sz="1500" dirty="0"/>
              <a:t> </a:t>
            </a:r>
            <a:r>
              <a:rPr lang="ru-RU" sz="1500" dirty="0" err="1"/>
              <a:t>чектелген</a:t>
            </a:r>
            <a:r>
              <a:rPr lang="ru-RU" sz="1500" dirty="0"/>
              <a:t> </a:t>
            </a:r>
            <a:r>
              <a:rPr lang="ru-RU" sz="1500" dirty="0" err="1"/>
              <a:t>адамдар</a:t>
            </a:r>
            <a:endParaRPr lang="ru-RU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785D66-46F4-4301-871C-3506D4F934E0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жыйынтыктары: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ЖМК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редакторлору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315785" y="6361470"/>
            <a:ext cx="5686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эмест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CB91847-9B91-479C-8EE9-59B4FBA93005}"/>
              </a:ext>
            </a:extLst>
          </p:cNvPr>
          <p:cNvSpPr/>
          <p:nvPr/>
        </p:nvSpPr>
        <p:spPr>
          <a:xfrm>
            <a:off x="745958" y="1150529"/>
            <a:ext cx="5077326" cy="507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Кыргызстанда басмырлоонун көрүнүшү</a:t>
            </a: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B7BC496E-0488-4120-B0E8-0CDDFB32E582}"/>
              </a:ext>
            </a:extLst>
          </p:cNvPr>
          <p:cNvSpPr/>
          <p:nvPr/>
        </p:nvSpPr>
        <p:spPr>
          <a:xfrm>
            <a:off x="872260" y="5416598"/>
            <a:ext cx="2103865" cy="115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 err="1"/>
              <a:t>Кургак</a:t>
            </a:r>
            <a:r>
              <a:rPr lang="ru-RU" sz="1500" dirty="0"/>
              <a:t> </a:t>
            </a:r>
            <a:r>
              <a:rPr lang="ru-RU" sz="1500" dirty="0" err="1"/>
              <a:t>учук</a:t>
            </a:r>
            <a:r>
              <a:rPr lang="ru-RU" sz="1500" dirty="0"/>
              <a:t>, ВИЧ </a:t>
            </a:r>
            <a:r>
              <a:rPr lang="ru-RU" sz="1500" dirty="0" err="1"/>
              <a:t>менен</a:t>
            </a:r>
            <a:r>
              <a:rPr lang="ru-RU" sz="1500" dirty="0"/>
              <a:t> </a:t>
            </a:r>
            <a:r>
              <a:rPr lang="ru-RU" sz="1500" dirty="0" err="1"/>
              <a:t>ооруган</a:t>
            </a:r>
            <a:r>
              <a:rPr lang="ru-RU" sz="1500" dirty="0"/>
              <a:t> </a:t>
            </a:r>
            <a:r>
              <a:rPr lang="ru-RU" sz="1500" dirty="0" err="1"/>
              <a:t>адамдар</a:t>
            </a:r>
            <a:endParaRPr lang="ru-RU" sz="15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D330768C-FD5C-491D-AA1F-4F4F73C8774B}"/>
              </a:ext>
            </a:extLst>
          </p:cNvPr>
          <p:cNvSpPr/>
          <p:nvPr/>
        </p:nvSpPr>
        <p:spPr>
          <a:xfrm>
            <a:off x="3204027" y="1743751"/>
            <a:ext cx="2333366" cy="81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/>
              <a:t>ЛГБТ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D27298E-F667-4226-B76F-1FE2E2E21749}"/>
              </a:ext>
            </a:extLst>
          </p:cNvPr>
          <p:cNvSpPr/>
          <p:nvPr/>
        </p:nvSpPr>
        <p:spPr>
          <a:xfrm>
            <a:off x="872261" y="3993817"/>
            <a:ext cx="2175988" cy="1241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/>
              <a:t>Үй-бүлөлүк зомбулуктан жабыр тарткан адамдар</a:t>
            </a:r>
            <a:endParaRPr lang="ru-RU" sz="15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8E1A2A9D-AA1F-4D2D-894C-93AD41DCAFBC}"/>
              </a:ext>
            </a:extLst>
          </p:cNvPr>
          <p:cNvSpPr/>
          <p:nvPr/>
        </p:nvSpPr>
        <p:spPr>
          <a:xfrm>
            <a:off x="3268184" y="2769525"/>
            <a:ext cx="2269210" cy="1019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/>
              <a:t>Улуттук азчылыктардын өкүлдөрү</a:t>
            </a:r>
            <a:endParaRPr lang="ru-RU" sz="15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8AF8234E-0C7F-4A35-875A-B589E68FEEA3}"/>
              </a:ext>
            </a:extLst>
          </p:cNvPr>
          <p:cNvSpPr/>
          <p:nvPr/>
        </p:nvSpPr>
        <p:spPr>
          <a:xfrm>
            <a:off x="3268184" y="5365080"/>
            <a:ext cx="2043893" cy="1241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dirty="0"/>
              <a:t>Аз </a:t>
            </a:r>
            <a:r>
              <a:rPr lang="ru-RU" sz="1500" dirty="0" err="1"/>
              <a:t>камсыз</a:t>
            </a:r>
            <a:r>
              <a:rPr lang="ru-RU" sz="1500" dirty="0"/>
              <a:t> </a:t>
            </a:r>
            <a:r>
              <a:rPr lang="ru-RU" sz="1500" dirty="0" err="1"/>
              <a:t>болгондор</a:t>
            </a:r>
            <a:endParaRPr lang="ru-RU" sz="15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602CDF5-B89C-452A-AC0D-242179F2B411}"/>
              </a:ext>
            </a:extLst>
          </p:cNvPr>
          <p:cNvSpPr/>
          <p:nvPr/>
        </p:nvSpPr>
        <p:spPr>
          <a:xfrm>
            <a:off x="3204026" y="3993817"/>
            <a:ext cx="2333366" cy="124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/>
              <a:t>Ар кандай курактык топтордун өкүлдөрү (улгайган адамдар, балдар, жаштар)</a:t>
            </a:r>
            <a:endParaRPr lang="ru-RU" sz="15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B09403F-17BF-4FB5-9266-76DA8A3E56CF}"/>
              </a:ext>
            </a:extLst>
          </p:cNvPr>
          <p:cNvSpPr/>
          <p:nvPr/>
        </p:nvSpPr>
        <p:spPr>
          <a:xfrm>
            <a:off x="6296397" y="1126808"/>
            <a:ext cx="39545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Кыргызстанда гендердик теңчилик мыйзам тарабынан бекитилген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D999D6D-25B6-4B9F-A4EC-5B50ED00D873}"/>
              </a:ext>
            </a:extLst>
          </p:cNvPr>
          <p:cNvGrpSpPr/>
          <p:nvPr/>
        </p:nvGrpSpPr>
        <p:grpSpPr>
          <a:xfrm>
            <a:off x="6304263" y="1724652"/>
            <a:ext cx="5431822" cy="2110320"/>
            <a:chOff x="6341078" y="2333489"/>
            <a:chExt cx="5431822" cy="22495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56BB4A2-D8E5-40DA-9B3A-AB0182B420FC}"/>
                </a:ext>
              </a:extLst>
            </p:cNvPr>
            <p:cNvSpPr txBox="1"/>
            <p:nvPr/>
          </p:nvSpPr>
          <p:spPr>
            <a:xfrm>
              <a:off x="6341078" y="2513311"/>
              <a:ext cx="2157129" cy="360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Кыргызстандын</a:t>
              </a:r>
              <a:r>
                <a:rPr lang="ru-RU" sz="1600" dirty="0" smtClean="0"/>
                <a:t> </a:t>
              </a:r>
              <a:r>
                <a:rPr lang="ru-RU" sz="1600" dirty="0" err="1"/>
                <a:t>Калкы</a:t>
              </a:r>
              <a:endParaRPr lang="ru-RU" sz="1600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F819429C-8A84-455E-8FED-E0F3748D0E45}"/>
                </a:ext>
              </a:extLst>
            </p:cNvPr>
            <p:cNvGrpSpPr/>
            <p:nvPr/>
          </p:nvGrpSpPr>
          <p:grpSpPr>
            <a:xfrm>
              <a:off x="9656444" y="2333489"/>
              <a:ext cx="2116456" cy="734695"/>
              <a:chOff x="8482964" y="2330312"/>
              <a:chExt cx="2116456" cy="734695"/>
            </a:xfrm>
          </p:grpSpPr>
          <p:pic>
            <p:nvPicPr>
              <p:cNvPr id="42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7" t="48932" r="73855" b="30440"/>
              <a:stretch/>
            </p:blipFill>
            <p:spPr bwMode="auto">
              <a:xfrm>
                <a:off x="8482964" y="2330947"/>
                <a:ext cx="1074420" cy="734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3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13" t="48932" r="29942" b="30440"/>
              <a:stretch/>
            </p:blipFill>
            <p:spPr bwMode="auto">
              <a:xfrm>
                <a:off x="9540875" y="2330312"/>
                <a:ext cx="1058545" cy="7346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069EF2-C35C-4282-A5BC-7D056A47717A}"/>
                </a:ext>
              </a:extLst>
            </p:cNvPr>
            <p:cNvSpPr txBox="1"/>
            <p:nvPr/>
          </p:nvSpPr>
          <p:spPr>
            <a:xfrm>
              <a:off x="6341078" y="3194327"/>
              <a:ext cx="2501710" cy="360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КР ЖК </a:t>
              </a:r>
              <a:r>
                <a:rPr lang="ru-RU" sz="1600" dirty="0" err="1"/>
                <a:t>депутаттары</a:t>
              </a:r>
              <a:r>
                <a:rPr lang="ru-RU" sz="1600" dirty="0"/>
                <a:t> (2020) 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A761F67E-97ED-4347-83C6-1E41A83CF368}"/>
                </a:ext>
              </a:extLst>
            </p:cNvPr>
            <p:cNvGrpSpPr/>
            <p:nvPr/>
          </p:nvGrpSpPr>
          <p:grpSpPr>
            <a:xfrm>
              <a:off x="9656443" y="2998517"/>
              <a:ext cx="2105325" cy="734695"/>
              <a:chOff x="0" y="0"/>
              <a:chExt cx="2105729" cy="734695"/>
            </a:xfrm>
          </p:grpSpPr>
          <p:pic>
            <p:nvPicPr>
              <p:cNvPr id="47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0" t="49049" r="40526" b="30323"/>
              <a:stretch/>
            </p:blipFill>
            <p:spPr bwMode="auto">
              <a:xfrm>
                <a:off x="1651069" y="0"/>
                <a:ext cx="454660" cy="7346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7" t="48932" r="80703" b="30440"/>
              <a:stretch/>
            </p:blipFill>
            <p:spPr bwMode="auto">
              <a:xfrm>
                <a:off x="1031310" y="0"/>
                <a:ext cx="668655" cy="734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7" t="48932" r="73855" b="30440"/>
              <a:stretch/>
            </p:blipFill>
            <p:spPr bwMode="auto">
              <a:xfrm>
                <a:off x="0" y="0"/>
                <a:ext cx="1074420" cy="7340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6C51D9C-FBC8-4F18-972E-755F64B4BB2C}"/>
                </a:ext>
              </a:extLst>
            </p:cNvPr>
            <p:cNvSpPr txBox="1"/>
            <p:nvPr/>
          </p:nvSpPr>
          <p:spPr>
            <a:xfrm>
              <a:off x="6352600" y="3697231"/>
              <a:ext cx="2707023" cy="88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Мамлекеттик</a:t>
              </a:r>
              <a:r>
                <a:rPr lang="ru-RU" sz="1600" dirty="0" smtClean="0"/>
                <a:t> </a:t>
              </a:r>
              <a:r>
                <a:rPr lang="ru-RU" sz="1600" dirty="0" err="1"/>
                <a:t>кызматкерлер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мамлекеттик</a:t>
              </a:r>
              <a:r>
                <a:rPr lang="ru-RU" sz="1600" dirty="0" smtClean="0"/>
                <a:t> </a:t>
              </a:r>
              <a:r>
                <a:rPr lang="ru-RU" sz="1600" dirty="0" err="1"/>
                <a:t>кызматтарды</a:t>
              </a:r>
              <a:r>
                <a:rPr lang="ru-RU" sz="1600" dirty="0"/>
                <a:t> </a:t>
              </a:r>
              <a:endParaRPr lang="ru-RU" sz="1600" dirty="0" smtClean="0"/>
            </a:p>
            <a:p>
              <a:r>
                <a:rPr lang="ru-RU" sz="1600" dirty="0" err="1" smtClean="0"/>
                <a:t>ээлегендеркызматы</a:t>
              </a:r>
              <a:r>
                <a:rPr lang="ru-RU" sz="1600" dirty="0" smtClean="0"/>
                <a:t> </a:t>
              </a:r>
              <a:r>
                <a:rPr lang="ru-RU" sz="1600" dirty="0"/>
                <a:t> (2020)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A472C5BB-72D8-4672-AB1A-BB6FBF4B7D07}"/>
                </a:ext>
              </a:extLst>
            </p:cNvPr>
            <p:cNvGrpSpPr/>
            <p:nvPr/>
          </p:nvGrpSpPr>
          <p:grpSpPr>
            <a:xfrm>
              <a:off x="9639390" y="3697231"/>
              <a:ext cx="2122378" cy="734695"/>
              <a:chOff x="11522" y="-154795"/>
              <a:chExt cx="2122378" cy="734695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5DC70392-E36C-4795-9D09-C31F234946AC}"/>
                  </a:ext>
                </a:extLst>
              </p:cNvPr>
              <p:cNvGrpSpPr/>
              <p:nvPr/>
            </p:nvGrpSpPr>
            <p:grpSpPr>
              <a:xfrm>
                <a:off x="11522" y="-154795"/>
                <a:ext cx="2122378" cy="734695"/>
                <a:chOff x="11524" y="-154795"/>
                <a:chExt cx="2122784" cy="734695"/>
              </a:xfrm>
            </p:grpSpPr>
            <p:pic>
              <p:nvPicPr>
                <p:cNvPr id="54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  <a:extLst>
                    <a:ext uri="{FF2B5EF4-FFF2-40B4-BE49-F238E27FC236}">
                      <a16:creationId xmlns:a16="http://schemas.microsoft.com/office/drawing/2014/main" xmlns="" id="{50A1C65C-D4B9-4FC6-BE9E-8A4E9DBE8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790" t="49049" r="40526" b="30323"/>
                <a:stretch/>
              </p:blipFill>
              <p:spPr bwMode="auto">
                <a:xfrm>
                  <a:off x="1679648" y="-154795"/>
                  <a:ext cx="454660" cy="7346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5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  <a:extLst>
                    <a:ext uri="{FF2B5EF4-FFF2-40B4-BE49-F238E27FC236}">
                      <a16:creationId xmlns:a16="http://schemas.microsoft.com/office/drawing/2014/main" xmlns="" id="{50A1C65C-D4B9-4FC6-BE9E-8A4E9DBE8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04" t="48932" r="87904" b="30440"/>
                <a:stretch/>
              </p:blipFill>
              <p:spPr bwMode="auto">
                <a:xfrm>
                  <a:off x="1042637" y="-154795"/>
                  <a:ext cx="242367" cy="734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6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  <a:extLst>
                    <a:ext uri="{FF2B5EF4-FFF2-40B4-BE49-F238E27FC236}">
                      <a16:creationId xmlns:a16="http://schemas.microsoft.com/office/drawing/2014/main" xmlns="" id="{50A1C65C-D4B9-4FC6-BE9E-8A4E9DBE8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07" t="48932" r="73855" b="30440"/>
                <a:stretch/>
              </p:blipFill>
              <p:spPr bwMode="auto">
                <a:xfrm>
                  <a:off x="11524" y="-154795"/>
                  <a:ext cx="1074420" cy="734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53" name="Picture 4" descr="Инфографика групп мужского и женского населения процент мужчин и женщин изолированных векторных иллюстраций полы с разновозрастными элементами силуэта">
                <a:extLst>
                  <a:ext uri="{FF2B5EF4-FFF2-40B4-BE49-F238E27FC236}">
                    <a16:creationId xmlns:a16="http://schemas.microsoft.com/office/drawing/2014/main" xmlns="" id="{50A1C65C-D4B9-4FC6-BE9E-8A4E9DBE8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90" t="49049" r="40526" b="30323"/>
              <a:stretch/>
            </p:blipFill>
            <p:spPr bwMode="auto">
              <a:xfrm>
                <a:off x="1274659" y="-154795"/>
                <a:ext cx="454025" cy="7346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7B069FF-89BC-4E37-B786-17B977C7A933}"/>
              </a:ext>
            </a:extLst>
          </p:cNvPr>
          <p:cNvSpPr/>
          <p:nvPr/>
        </p:nvSpPr>
        <p:spPr>
          <a:xfrm>
            <a:off x="6296397" y="3993817"/>
            <a:ext cx="5706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Аялдардын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эмгек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акысынын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эркектерге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карата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катышы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2021-жылы 75% </a:t>
            </a: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түздү</a:t>
            </a:r>
            <a:endParaRPr lang="ru-RU" sz="1600" dirty="0"/>
          </a:p>
        </p:txBody>
      </p:sp>
      <p:sp>
        <p:nvSpPr>
          <p:cNvPr id="58" name="Облачко с текстом: овальное 57">
            <a:extLst>
              <a:ext uri="{FF2B5EF4-FFF2-40B4-BE49-F238E27FC236}">
                <a16:creationId xmlns:a16="http://schemas.microsoft.com/office/drawing/2014/main" xmlns="" id="{2BC8FC8D-BB99-4444-BB1D-A67DB90A9E54}"/>
              </a:ext>
            </a:extLst>
          </p:cNvPr>
          <p:cNvSpPr/>
          <p:nvPr/>
        </p:nvSpPr>
        <p:spPr>
          <a:xfrm>
            <a:off x="5693168" y="4578048"/>
            <a:ext cx="6309288" cy="153501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Кечээ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акимдердин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губернаторлордун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сүрөтү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 эле, ал жакта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дагы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эркек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киши бар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экен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Биз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министрлер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кабинетинин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азыркы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курамы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кандай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экенин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билебиз-жалгыз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Эркектер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оюмча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саясатта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болуп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жаткан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окуялар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коомдун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чагылышы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барган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сайын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экинчи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планга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түртүлүп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алардын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пикири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эске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алынбайт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Ошентип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алардын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укуктары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көп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деп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эсептелет"ФГнын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катышуучусу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блачко с текстом: овальное 59">
            <a:extLst>
              <a:ext uri="{FF2B5EF4-FFF2-40B4-BE49-F238E27FC236}">
                <a16:creationId xmlns:a16="http://schemas.microsoft.com/office/drawing/2014/main" xmlns="" id="{E050002C-EA88-4C39-9857-2E2295F67F65}"/>
              </a:ext>
            </a:extLst>
          </p:cNvPr>
          <p:cNvSpPr/>
          <p:nvPr/>
        </p:nvSpPr>
        <p:spPr>
          <a:xfrm>
            <a:off x="5791202" y="4583949"/>
            <a:ext cx="3809530" cy="187348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"Мен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кайсы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тармакта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эксперт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болгон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аялдарды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билем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Бирок сен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аларды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чакырасың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мындай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дейсиң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биз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чакыргыбыз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келди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ал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мындай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дейт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Мен сага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өз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оюмду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айта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алам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бирок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келгиле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мен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жерде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сүйлөбөйм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учурдагы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шоу , мен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ачык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айтпайм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ФГнын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катышуучусу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785D66-46F4-4301-871C-3506D4F934E0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жыйынтыктары: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ЖМК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редакторлору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5909481" y="6567036"/>
            <a:ext cx="6349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CB91847-9B91-479C-8EE9-59B4FBA93005}"/>
              </a:ext>
            </a:extLst>
          </p:cNvPr>
          <p:cNvSpPr/>
          <p:nvPr/>
        </p:nvSpPr>
        <p:spPr>
          <a:xfrm>
            <a:off x="757989" y="1011473"/>
            <a:ext cx="5423736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Кыргызстанда гендердик стереотиптер кеңири жайылган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7F88532-69F9-446A-B2CB-728E48616C71}"/>
              </a:ext>
            </a:extLst>
          </p:cNvPr>
          <p:cNvSpPr/>
          <p:nvPr/>
        </p:nvSpPr>
        <p:spPr>
          <a:xfrm>
            <a:off x="926432" y="1768643"/>
            <a:ext cx="4864770" cy="4829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үй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чарбасын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жүргүзүү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жана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балдарды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тарбиялоо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аялдын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милдети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эгерде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аял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кесиптик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ийгиликке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жетишкен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болсо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анда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ал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жаман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аял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кожойке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эне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кесипкөй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ишке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ашыруу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эркек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үчүн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милдет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жана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зарылчылык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эгерде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аялга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зомбулук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көрсөтүлсө-өзү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күнөөлүү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(W1)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эгерде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аялга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зомбулук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көрсөтүлсө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анда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ал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жардам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сурабашы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керек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, «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выносить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(W1)"/>
              </a:rPr>
              <a:t>сор из избы»,</a:t>
            </a: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эгерде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аял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белгилүү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бир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жашка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чейин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төрөбөсө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анда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ал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аял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катары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аткарылган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"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Ж. б.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0B85C61-6265-439C-A7C0-CDDDD4696A24}"/>
              </a:ext>
            </a:extLst>
          </p:cNvPr>
          <p:cNvSpPr/>
          <p:nvPr/>
        </p:nvSpPr>
        <p:spPr>
          <a:xfrm>
            <a:off x="6711313" y="1131003"/>
            <a:ext cx="2705100" cy="10339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Салттарбала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кезинен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таңууланган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B3853321-D131-418C-A69F-AD953B58D706}"/>
              </a:ext>
            </a:extLst>
          </p:cNvPr>
          <p:cNvSpPr/>
          <p:nvPr/>
        </p:nvSpPr>
        <p:spPr>
          <a:xfrm>
            <a:off x="9105666" y="1861255"/>
            <a:ext cx="2705100" cy="12564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Аялдар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ушул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стереотиптерге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ылайыкташууга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аракет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кылышат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C039B087-6187-4E4C-A9D0-B7BDA09F6979}"/>
              </a:ext>
            </a:extLst>
          </p:cNvPr>
          <p:cNvSpPr/>
          <p:nvPr/>
        </p:nvSpPr>
        <p:spPr>
          <a:xfrm>
            <a:off x="6370990" y="2417166"/>
            <a:ext cx="2705100" cy="12564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t>ММК гендердик стереотиптерди жайылтууга көмөктөшөт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Облачко с текстом: овальное 60">
            <a:extLst>
              <a:ext uri="{FF2B5EF4-FFF2-40B4-BE49-F238E27FC236}">
                <a16:creationId xmlns:a16="http://schemas.microsoft.com/office/drawing/2014/main" xmlns="" id="{90DABE5D-E0A8-4746-92EE-E64A8F03E0F7}"/>
              </a:ext>
            </a:extLst>
          </p:cNvPr>
          <p:cNvSpPr/>
          <p:nvPr/>
        </p:nvSpPr>
        <p:spPr>
          <a:xfrm>
            <a:off x="8758989" y="3269666"/>
            <a:ext cx="3603992" cy="1965840"/>
          </a:xfrm>
          <a:prstGeom prst="wedgeEllipseCallout">
            <a:avLst>
              <a:gd name="adj1" fmla="val 30228"/>
              <a:gd name="adj2" fmla="val 715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Мына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бизде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Турмуш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сайты бар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жана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ал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жерде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женеке"рубрикасы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бар. Ал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аял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очоктун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сакчысы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экенин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баалуулуктар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бар, ал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үй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тиричилигинин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бүт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эмгегин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өзүнө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жүктөдү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Бирок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адамдар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жагат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адамдар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окушат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ru-RU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ФГнын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катышуучусу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0" grpId="0" animBg="1"/>
      <p:bldP spid="57" grpId="0" animBg="1"/>
      <p:bldP spid="59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Изилдөө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жыйынтыктары: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ЖМК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редакторлору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926" y="806490"/>
            <a:ext cx="480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err="1" smtClean="0"/>
              <a:t>Акыркы</a:t>
            </a:r>
            <a:r>
              <a:rPr lang="ru-RU" dirty="0" smtClean="0"/>
              <a:t> </a:t>
            </a:r>
            <a:r>
              <a:rPr lang="ru-RU" dirty="0"/>
              <a:t>3 </a:t>
            </a:r>
            <a:r>
              <a:rPr lang="ru-RU" dirty="0" err="1"/>
              <a:t>жылда</a:t>
            </a:r>
            <a:r>
              <a:rPr lang="ru-RU" dirty="0"/>
              <a:t> ЖМК </a:t>
            </a:r>
            <a:r>
              <a:rPr lang="ru-RU" dirty="0" err="1"/>
              <a:t>гендердик</a:t>
            </a:r>
            <a:r>
              <a:rPr lang="ru-RU" dirty="0"/>
              <a:t> </a:t>
            </a:r>
            <a:r>
              <a:rPr lang="ru-RU" dirty="0" err="1"/>
              <a:t>темага</a:t>
            </a:r>
            <a:r>
              <a:rPr lang="ru-RU" dirty="0"/>
              <a:t> </a:t>
            </a:r>
            <a:r>
              <a:rPr lang="ru-RU" dirty="0" err="1"/>
              <a:t>көбүрөөк</a:t>
            </a:r>
            <a:r>
              <a:rPr lang="ru-RU" dirty="0"/>
              <a:t> </a:t>
            </a:r>
            <a:r>
              <a:rPr lang="ru-RU" dirty="0" err="1"/>
              <a:t>көңүл</a:t>
            </a:r>
            <a:r>
              <a:rPr lang="ru-RU" dirty="0"/>
              <a:t> бура </a:t>
            </a:r>
            <a:r>
              <a:rPr lang="ru-RU" dirty="0" err="1"/>
              <a:t>баштады</a:t>
            </a:r>
            <a:r>
              <a:rPr lang="ru-RU" dirty="0"/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8" y="1377126"/>
            <a:ext cx="5314278" cy="54808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16768" y="2099152"/>
            <a:ext cx="25749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>
                <a:solidFill>
                  <a:schemeClr val="bg1"/>
                </a:solidFill>
              </a:rPr>
              <a:t>Гендердик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теңсиздик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проблемаларын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курчутуу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зомбулуктун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деңгээлин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жогорулатуу</a:t>
            </a:r>
            <a:r>
              <a:rPr lang="ru-RU" sz="1700" dirty="0">
                <a:solidFill>
                  <a:schemeClr val="bg1"/>
                </a:solidFill>
              </a:rPr>
              <a:t> (</a:t>
            </a:r>
            <a:r>
              <a:rPr lang="ru-RU" sz="1700" dirty="0" err="1">
                <a:solidFill>
                  <a:schemeClr val="bg1"/>
                </a:solidFill>
              </a:rPr>
              <a:t>гендердик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үй-бүлөлүк</a:t>
            </a:r>
            <a:r>
              <a:rPr lang="ru-RU" sz="17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3926" y="4478576"/>
            <a:ext cx="1906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Коомдун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теңсиздик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проблемаларына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болгон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кызыгуусу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артууда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51861" y="4588150"/>
            <a:ext cx="2086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ММКнын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практикасына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ГСЖ </a:t>
            </a:r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стандарттарын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киргизүү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окутуу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программалары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35384" y="1569698"/>
            <a:ext cx="552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Кыргызстандагы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ЖМКлар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көбүнчө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зомбулукка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байланышкан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темаларды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чагылдырышат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35384" y="2459501"/>
            <a:ext cx="552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Миграция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темасы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тактап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айтканда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туугандарынын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камкордугунда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калган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эмгек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мигранттарынын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балдары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актуалдуу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35384" y="3465408"/>
            <a:ext cx="552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тема,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аярлуу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топтордун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проблемалары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маалымат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себептеринин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келип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чыгышына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жараша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ЖМКда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чагылдырылат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49607" y="4478576"/>
            <a:ext cx="552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Гендердик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теңчиликке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тиешелүү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маселелер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боюнча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калктын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маалымдуулугу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төмөн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бойдон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калууда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5834127" y="1569698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834127" y="2459501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845987" y="3461005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5860210" y="4389721"/>
            <a:ext cx="489397" cy="412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073254" y="6567036"/>
            <a:ext cx="61854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A503EC-60AA-489B-8A99-262B8DE48334}"/>
              </a:ext>
            </a:extLst>
          </p:cNvPr>
          <p:cNvSpPr txBox="1"/>
          <p:nvPr/>
        </p:nvSpPr>
        <p:spPr>
          <a:xfrm>
            <a:off x="502920" y="160159"/>
            <a:ext cx="93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Изилдөө </a:t>
            </a:r>
            <a:r>
              <a:rPr lang="ru-RU" sz="3600" b="1" dirty="0" err="1">
                <a:solidFill>
                  <a:srgbClr val="4472C4">
                    <a:lumMod val="50000"/>
                  </a:srgbClr>
                </a:solidFill>
              </a:rPr>
              <a:t>жыйынтыктары:</a:t>
            </a:r>
            <a:r>
              <a:rPr lang="ru-RU" sz="3600" b="1" dirty="0" err="1">
                <a:solidFill>
                  <a:srgbClr val="ED7D31">
                    <a:lumMod val="75000"/>
                  </a:srgbClr>
                </a:solidFill>
              </a:rPr>
              <a:t>ЖМК</a:t>
            </a:r>
            <a:r>
              <a:rPr lang="ru-RU" sz="3600" b="1" dirty="0">
                <a:solidFill>
                  <a:srgbClr val="ED7D31">
                    <a:lumMod val="75000"/>
                  </a:srgbClr>
                </a:solidFill>
              </a:rPr>
              <a:t> редакторлору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9663" y="844338"/>
            <a:ext cx="71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Кыргызстандын</a:t>
            </a:r>
            <a:r>
              <a:rPr lang="ru-RU" b="1" dirty="0" smtClean="0"/>
              <a:t> </a:t>
            </a:r>
            <a:r>
              <a:rPr lang="ru-RU" b="1" dirty="0" err="1"/>
              <a:t>ЖМКлары</a:t>
            </a:r>
            <a:r>
              <a:rPr lang="ru-RU" b="1" dirty="0"/>
              <a:t> </a:t>
            </a:r>
            <a:r>
              <a:rPr lang="ru-RU" b="1" dirty="0" err="1"/>
              <a:t>төмөнкүлөрдү</a:t>
            </a:r>
            <a:r>
              <a:rPr lang="ru-RU" b="1" dirty="0"/>
              <a:t> </a:t>
            </a:r>
            <a:r>
              <a:rPr lang="ru-RU" b="1" dirty="0" err="1"/>
              <a:t>чагылдырбайт</a:t>
            </a:r>
            <a:r>
              <a:rPr lang="ru-RU" b="1" dirty="0"/>
              <a:t>: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053633" y="1705806"/>
            <a:ext cx="3357820" cy="2812223"/>
            <a:chOff x="175290" y="1441318"/>
            <a:chExt cx="2954598" cy="281222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835" y="1441318"/>
              <a:ext cx="720000" cy="647873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1090920" y="2134105"/>
              <a:ext cx="512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Дин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6121" y="2594127"/>
              <a:ext cx="26137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Дин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жаатында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бирдиктүү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мамлекеттик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саясаттын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жоктугу</a:t>
              </a:r>
              <a:endParaRPr lang="ru-RU" sz="16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16121" y="3422544"/>
              <a:ext cx="24331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Тематика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боюнча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квалификациялуу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эксперттер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жок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175290" y="2641006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175290" y="3515814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14400" y="1431758"/>
            <a:ext cx="3194926" cy="5111015"/>
            <a:chOff x="3604055" y="1501181"/>
            <a:chExt cx="3292822" cy="499842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259" y="1501181"/>
              <a:ext cx="654368" cy="654368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4224373" y="2509498"/>
              <a:ext cx="2672504" cy="812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ЛГБТ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өкүлдөрү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стигмация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айынан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ачыктыкка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даяр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эмес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>
            <a:xfrm>
              <a:off x="3604055" y="2641006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224373" y="3425124"/>
              <a:ext cx="2613562" cy="57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Маселе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сезимтал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жана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талаштуу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3604055" y="3528402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24373" y="4094528"/>
              <a:ext cx="2131170" cy="3310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Компетенттүүлүк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жок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3604055" y="4009899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224373" y="4523527"/>
              <a:ext cx="2322559" cy="105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Сексуалдуулукка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байланыштуу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маселелерди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талкуулоо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көнүмүш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эмес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Стрелка вправо 49"/>
            <p:cNvSpPr/>
            <p:nvPr/>
          </p:nvSpPr>
          <p:spPr>
            <a:xfrm>
              <a:off x="3604055" y="4523527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68140" y="5446120"/>
              <a:ext cx="2378792" cy="105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Коомчулуктун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ЛГБТга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болгон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терс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мамилеси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, ЛГБТ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пропагандасы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үчүн медианы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айыптоо</a:t>
              </a:r>
              <a:endParaRPr lang="ru-RU" sz="1600" dirty="0">
                <a:solidFill>
                  <a:srgbClr val="0D0D0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Стрелка вправо 51"/>
            <p:cNvSpPr/>
            <p:nvPr/>
          </p:nvSpPr>
          <p:spPr>
            <a:xfrm>
              <a:off x="3675366" y="5446120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06806" y="2153016"/>
              <a:ext cx="6558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ЛГБТ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610593" y="1647157"/>
            <a:ext cx="4408954" cy="2267224"/>
            <a:chOff x="7263936" y="1647157"/>
            <a:chExt cx="3922223" cy="226722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" t="48075" r="72580" b="33709"/>
            <a:stretch/>
          </p:blipFill>
          <p:spPr>
            <a:xfrm>
              <a:off x="8502770" y="1647157"/>
              <a:ext cx="808421" cy="746826"/>
            </a:xfrm>
            <a:prstGeom prst="rect">
              <a:avLst/>
            </a:prstGeom>
          </p:spPr>
        </p:pic>
        <p:sp>
          <p:nvSpPr>
            <p:cNvPr id="56" name="Прямоугольник 55"/>
            <p:cNvSpPr/>
            <p:nvPr/>
          </p:nvSpPr>
          <p:spPr>
            <a:xfrm>
              <a:off x="7590307" y="2487054"/>
              <a:ext cx="2560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Улуттар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аралык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мамилелер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Облачко с текстом: овальное 57">
              <a:extLst>
                <a:ext uri="{FF2B5EF4-FFF2-40B4-BE49-F238E27FC236}">
                  <a16:creationId xmlns:a16="http://schemas.microsoft.com/office/drawing/2014/main" xmlns="" id="{2BC8FC8D-BB99-4444-BB1D-A67DB90A9E54}"/>
                </a:ext>
              </a:extLst>
            </p:cNvPr>
            <p:cNvSpPr/>
            <p:nvPr/>
          </p:nvSpPr>
          <p:spPr>
            <a:xfrm>
              <a:off x="7263936" y="2830213"/>
              <a:ext cx="3922223" cy="1084168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360363"/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"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Аларды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чагылдыруу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журналист үчүн да, редакция үчүн да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кесепеттерге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алып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келет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"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фокус-</a:t>
              </a:r>
              <a:r>
                <a:rPr lang="ru-RU" sz="12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группанын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катышуучусу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                                     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818787" y="4287593"/>
            <a:ext cx="4022420" cy="1759041"/>
            <a:chOff x="7432255" y="4287593"/>
            <a:chExt cx="3533868" cy="1759041"/>
          </a:xfrm>
        </p:grpSpPr>
        <p:pic>
          <p:nvPicPr>
            <p:cNvPr id="1026" name="Picture 2" descr="Violent criminal fre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770" y="4287593"/>
              <a:ext cx="804395" cy="80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7610593" y="5315460"/>
              <a:ext cx="1980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Эркектерге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u-RU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зомбулук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854228" y="5684792"/>
              <a:ext cx="31118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err="1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Коомдун</a:t>
              </a:r>
              <a:r>
                <a:rPr lang="ru-RU" sz="1600" dirty="0" smtClean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терс</a:t>
              </a:r>
              <a:r>
                <a:rPr lang="ru-RU" sz="1600" dirty="0">
                  <a:solidFill>
                    <a:srgbClr val="0D0D0D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D0D0D"/>
                  </a:solidFill>
                  <a:latin typeface="Calibri" panose="020F0502020204030204" pitchFamily="34" charset="0"/>
                </a:rPr>
                <a:t>кабылдоосу</a:t>
              </a:r>
              <a:endParaRPr lang="ru-RU" sz="1600" dirty="0"/>
            </a:p>
          </p:txBody>
        </p:sp>
        <p:sp>
          <p:nvSpPr>
            <p:cNvPr id="64" name="Стрелка вправо 63"/>
            <p:cNvSpPr/>
            <p:nvPr/>
          </p:nvSpPr>
          <p:spPr>
            <a:xfrm>
              <a:off x="7432255" y="5707804"/>
              <a:ext cx="356676" cy="33883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D67E332-B96A-4716-BD2D-7B5C33B114E7}"/>
              </a:ext>
            </a:extLst>
          </p:cNvPr>
          <p:cNvSpPr/>
          <p:nvPr/>
        </p:nvSpPr>
        <p:spPr>
          <a:xfrm>
            <a:off x="6053308" y="6567036"/>
            <a:ext cx="62053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фокус-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топтордун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катышуучуларынын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пикирин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чагылдырат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өкүлчүлүктүү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эмес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09735" y="4494752"/>
            <a:ext cx="3734728" cy="1923364"/>
            <a:chOff x="3888415" y="4573750"/>
            <a:chExt cx="3534253" cy="1923364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888415" y="5356389"/>
              <a:ext cx="3534253" cy="1140725"/>
              <a:chOff x="3888415" y="5356389"/>
              <a:chExt cx="3534253" cy="1140725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4245092" y="5666117"/>
                <a:ext cx="31775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err="1" smtClean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Кыргызстанда</a:t>
                </a:r>
                <a:r>
                  <a:rPr lang="ru-RU" sz="1600" dirty="0" smtClean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 smtClean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карыларга</a:t>
                </a:r>
                <a:r>
                  <a:rPr lang="ru-RU" sz="1600" dirty="0" smtClean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сый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мамиле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жасалат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деген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Стереотип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жана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аларда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көйгөй</a:t>
                </a:r>
                <a:r>
                  <a:rPr lang="ru-RU" sz="1600" dirty="0">
                    <a:solidFill>
                      <a:srgbClr val="0D0D0D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1600" dirty="0" err="1">
                    <a:solidFill>
                      <a:srgbClr val="0D0D0D"/>
                    </a:solidFill>
                    <a:latin typeface="Calibri" panose="020F0502020204030204" pitchFamily="34" charset="0"/>
                  </a:rPr>
                  <a:t>жок</a:t>
                </a:r>
                <a:endParaRPr lang="ru-RU" sz="1600" dirty="0">
                  <a:solidFill>
                    <a:srgbClr val="0D0D0D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4532542" y="5356389"/>
                <a:ext cx="988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Карылар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Стрелка вправо 56"/>
              <p:cNvSpPr/>
              <p:nvPr/>
            </p:nvSpPr>
            <p:spPr>
              <a:xfrm>
                <a:off x="3888415" y="5742785"/>
                <a:ext cx="356676" cy="33883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8" name="Picture 2" descr="21,856 Aging Icon Illustrations &amp; Clip Art - iStock | Anti aging icon,  Aging icon set, Person aging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695" y="4573750"/>
              <a:ext cx="820566" cy="82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73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o_presentazione" id="{69C520C2-2254-224C-A2EE-A2CCBF0857D4}" vid="{9943B115-CB1C-3445-85EB-33C0DEBE7DED}"/>
    </a:ext>
  </a:extLst>
</a:theme>
</file>

<file path=ppt/theme/theme2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o_presentazione" id="{69C520C2-2254-224C-A2EE-A2CCBF0857D4}" vid="{D074E69D-92F3-2D4A-8C50-34D231C110F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HERo_presentation.potx</Template>
  <TotalTime>1291</TotalTime>
  <Words>2767</Words>
  <Application>Microsoft Office PowerPoint</Application>
  <PresentationFormat>Широкоэкранный</PresentationFormat>
  <Paragraphs>328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Times New Roman</vt:lpstr>
      <vt:lpstr>Garamond</vt:lpstr>
      <vt:lpstr>Arial</vt:lpstr>
      <vt:lpstr>Wingdings</vt:lpstr>
      <vt:lpstr>Open Sans</vt:lpstr>
      <vt:lpstr>Roboto Condensed</vt:lpstr>
      <vt:lpstr>Calibri</vt:lpstr>
      <vt:lpstr>Times New (W1)</vt:lpstr>
      <vt:lpstr>Custom Design</vt:lpstr>
      <vt:lpstr>END</vt:lpstr>
      <vt:lpstr>Кыргыз Республикасындагы ЖМКнын ишинин гендердик аспектилери боюнча базалык изилдөө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Giró Paradell</dc:creator>
  <cp:lastModifiedBy>Lenovo</cp:lastModifiedBy>
  <cp:revision>87</cp:revision>
  <dcterms:created xsi:type="dcterms:W3CDTF">2020-09-16T09:10:58Z</dcterms:created>
  <dcterms:modified xsi:type="dcterms:W3CDTF">2023-03-06T00:50:02Z</dcterms:modified>
</cp:coreProperties>
</file>